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Canva Sans Bold" panose="020B0604020202020204" charset="0"/>
      <p:regular r:id="rId23"/>
    </p:embeddedFont>
    <p:embeddedFont>
      <p:font typeface="Helios" panose="020B0604020202020204" charset="0"/>
      <p:regular r:id="rId24"/>
    </p:embeddedFont>
    <p:embeddedFont>
      <p:font typeface="Helios Bold" panose="020B0604020202020204" charset="0"/>
      <p:regular r:id="rId25"/>
    </p:embeddedFont>
    <p:embeddedFont>
      <p:font typeface="Klein" panose="020B0604020202020204" charset="0"/>
      <p:regular r:id="rId26"/>
    </p:embeddedFont>
    <p:embeddedFont>
      <p:font typeface="Klein Bold" panose="020B0604020202020204" charset="0"/>
      <p:regular r:id="rId27"/>
    </p:embeddedFont>
    <p:embeddedFont>
      <p:font typeface="Lexend Deca" panose="020B0604020202020204" charset="0"/>
      <p:regular r:id="rId28"/>
    </p:embeddedFont>
    <p:embeddedFont>
      <p:font typeface="Lexend Exa"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81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33.jpeg"/><Relationship Id="rId7"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27.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27.svg"/><Relationship Id="rId3" Type="http://schemas.openxmlformats.org/officeDocument/2006/relationships/image" Target="../media/image28.png"/><Relationship Id="rId7" Type="http://schemas.openxmlformats.org/officeDocument/2006/relationships/image" Target="../media/image46.svg"/><Relationship Id="rId12" Type="http://schemas.openxmlformats.org/officeDocument/2006/relationships/image" Target="../media/image26.png"/><Relationship Id="rId2"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s>
</file>

<file path=ppt/slides/_rels/slide1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28.png"/><Relationship Id="rId7"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27.svg"/><Relationship Id="rId4" Type="http://schemas.openxmlformats.org/officeDocument/2006/relationships/image" Target="../media/image56.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8.png"/><Relationship Id="rId7" Type="http://schemas.openxmlformats.org/officeDocument/2006/relationships/image" Target="../media/image67.png"/><Relationship Id="rId2"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27.sv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12.svg"/></Relationships>
</file>

<file path=ppt/slides/_rels/slide19.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image" Target="../media/image71.jpe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28.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jpe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png"/><Relationship Id="rId9"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4.jpeg"/><Relationship Id="rId2" Type="http://schemas.openxmlformats.org/officeDocument/2006/relationships/image" Target="../media/image85.jpe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87.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0.png"/><Relationship Id="rId7" Type="http://schemas.openxmlformats.org/officeDocument/2006/relationships/image" Target="../media/image27.sv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CD0FA971-0E68-97CF-63C0-FBCF90026282}"/>
              </a:ext>
            </a:extLst>
          </p:cNvPr>
          <p:cNvSpPr/>
          <p:nvPr/>
        </p:nvSpPr>
        <p:spPr>
          <a:xfrm>
            <a:off x="-2466928" y="-4287069"/>
            <a:ext cx="10812393" cy="10812392"/>
          </a:xfrm>
          <a:custGeom>
            <a:avLst/>
            <a:gdLst>
              <a:gd name="connsiteX0" fmla="*/ 10812392 w 10812393"/>
              <a:gd name="connsiteY0" fmla="*/ 0 h 10812392"/>
              <a:gd name="connsiteX1" fmla="*/ 10812393 w 10812393"/>
              <a:gd name="connsiteY1" fmla="*/ 0 h 10812392"/>
              <a:gd name="connsiteX2" fmla="*/ 10812393 w 10812393"/>
              <a:gd name="connsiteY2" fmla="*/ 10812392 h 10812392"/>
              <a:gd name="connsiteX3" fmla="*/ 0 w 10812393"/>
              <a:gd name="connsiteY3" fmla="*/ 10812392 h 10812392"/>
              <a:gd name="connsiteX4" fmla="*/ 0 w 10812393"/>
              <a:gd name="connsiteY4" fmla="*/ 8433259 h 10812392"/>
              <a:gd name="connsiteX5" fmla="*/ 2466927 w 10812393"/>
              <a:gd name="connsiteY5" fmla="*/ 8433259 h 10812392"/>
              <a:gd name="connsiteX6" fmla="*/ 2466927 w 10812393"/>
              <a:gd name="connsiteY6" fmla="*/ 4280359 h 10812392"/>
              <a:gd name="connsiteX7" fmla="*/ 10812392 w 10812393"/>
              <a:gd name="connsiteY7" fmla="*/ 4280359 h 10812392"/>
              <a:gd name="connsiteX8" fmla="*/ 0 w 10812393"/>
              <a:gd name="connsiteY8" fmla="*/ 0 h 10812392"/>
              <a:gd name="connsiteX9" fmla="*/ 1247727 w 10812393"/>
              <a:gd name="connsiteY9" fmla="*/ 0 h 10812392"/>
              <a:gd name="connsiteX10" fmla="*/ 1247727 w 10812393"/>
              <a:gd name="connsiteY10" fmla="*/ 2794459 h 10812392"/>
              <a:gd name="connsiteX11" fmla="*/ 0 w 10812393"/>
              <a:gd name="connsiteY11" fmla="*/ 2794459 h 1081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2393" h="10812392">
                <a:moveTo>
                  <a:pt x="10812392" y="0"/>
                </a:moveTo>
                <a:lnTo>
                  <a:pt x="10812393" y="0"/>
                </a:lnTo>
                <a:lnTo>
                  <a:pt x="10812393" y="10812392"/>
                </a:lnTo>
                <a:lnTo>
                  <a:pt x="0" y="10812392"/>
                </a:lnTo>
                <a:lnTo>
                  <a:pt x="0" y="8433259"/>
                </a:lnTo>
                <a:lnTo>
                  <a:pt x="2466927" y="8433259"/>
                </a:lnTo>
                <a:lnTo>
                  <a:pt x="2466927" y="4280359"/>
                </a:lnTo>
                <a:lnTo>
                  <a:pt x="10812392" y="4280359"/>
                </a:lnTo>
                <a:close/>
                <a:moveTo>
                  <a:pt x="0" y="0"/>
                </a:moveTo>
                <a:lnTo>
                  <a:pt x="1247727" y="0"/>
                </a:lnTo>
                <a:lnTo>
                  <a:pt x="1247727" y="2794459"/>
                </a:lnTo>
                <a:lnTo>
                  <a:pt x="0" y="279445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44861" y="48638"/>
            <a:ext cx="2201561" cy="2154398"/>
          </a:xfrm>
          <a:custGeom>
            <a:avLst/>
            <a:gdLst/>
            <a:ahLst/>
            <a:cxnLst/>
            <a:rect l="l" t="t" r="r" b="b"/>
            <a:pathLst>
              <a:path w="2201561" h="2154398">
                <a:moveTo>
                  <a:pt x="0" y="0"/>
                </a:moveTo>
                <a:lnTo>
                  <a:pt x="2201561" y="0"/>
                </a:lnTo>
                <a:lnTo>
                  <a:pt x="2201561" y="2154398"/>
                </a:lnTo>
                <a:lnTo>
                  <a:pt x="0" y="2154398"/>
                </a:lnTo>
                <a:lnTo>
                  <a:pt x="0" y="0"/>
                </a:lnTo>
                <a:close/>
              </a:path>
            </a:pathLst>
          </a:custGeom>
          <a:blipFill>
            <a:blip r:embed="rId4"/>
            <a:stretch>
              <a:fillRect/>
            </a:stretch>
          </a:blipFill>
        </p:spPr>
      </p:sp>
      <p:sp>
        <p:nvSpPr>
          <p:cNvPr id="6" name="Freeform 6"/>
          <p:cNvSpPr/>
          <p:nvPr/>
        </p:nvSpPr>
        <p:spPr>
          <a:xfrm>
            <a:off x="13406503" y="8489684"/>
            <a:ext cx="1706767" cy="1706767"/>
          </a:xfrm>
          <a:custGeom>
            <a:avLst/>
            <a:gdLst/>
            <a:ahLst/>
            <a:cxnLst/>
            <a:rect l="l" t="t" r="r" b="b"/>
            <a:pathLst>
              <a:path w="1706767" h="1706767">
                <a:moveTo>
                  <a:pt x="0" y="0"/>
                </a:moveTo>
                <a:lnTo>
                  <a:pt x="1706767" y="0"/>
                </a:lnTo>
                <a:lnTo>
                  <a:pt x="1706767" y="1706767"/>
                </a:lnTo>
                <a:lnTo>
                  <a:pt x="0" y="1706767"/>
                </a:lnTo>
                <a:lnTo>
                  <a:pt x="0" y="0"/>
                </a:lnTo>
                <a:close/>
              </a:path>
            </a:pathLst>
          </a:custGeom>
          <a:blipFill>
            <a:blip r:embed="rId5"/>
            <a:stretch>
              <a:fillRect/>
            </a:stretch>
          </a:blipFill>
        </p:spPr>
      </p:sp>
      <p:sp>
        <p:nvSpPr>
          <p:cNvPr id="7" name="TextBox 7"/>
          <p:cNvSpPr txBox="1"/>
          <p:nvPr/>
        </p:nvSpPr>
        <p:spPr>
          <a:xfrm>
            <a:off x="7712735" y="2443031"/>
            <a:ext cx="10575265" cy="2762250"/>
          </a:xfrm>
          <a:prstGeom prst="rect">
            <a:avLst/>
          </a:prstGeom>
        </p:spPr>
        <p:txBody>
          <a:bodyPr lIns="0" tIns="0" rIns="0" bIns="0" rtlCol="0" anchor="t">
            <a:spAutoFit/>
          </a:bodyPr>
          <a:lstStyle/>
          <a:p>
            <a:pPr algn="l">
              <a:lnSpc>
                <a:spcPts val="11445"/>
              </a:lnSpc>
            </a:pPr>
            <a:r>
              <a:rPr lang="en-US" sz="9538" b="1">
                <a:solidFill>
                  <a:srgbClr val="2A2E3A"/>
                </a:solidFill>
                <a:latin typeface="Klein Bold"/>
                <a:ea typeface="Klein Bold"/>
                <a:cs typeface="Klein Bold"/>
                <a:sym typeface="Klein Bold"/>
              </a:rPr>
              <a:t>Ad_Hoc  Insights </a:t>
            </a:r>
          </a:p>
          <a:p>
            <a:pPr algn="l">
              <a:lnSpc>
                <a:spcPts val="10265"/>
              </a:lnSpc>
            </a:pPr>
            <a:r>
              <a:rPr lang="en-US" sz="8554" b="1">
                <a:solidFill>
                  <a:srgbClr val="718BAB"/>
                </a:solidFill>
                <a:latin typeface="Klein Bold"/>
                <a:ea typeface="Klein Bold"/>
                <a:cs typeface="Klein Bold"/>
                <a:sym typeface="Klein Bold"/>
              </a:rPr>
              <a:t>  </a:t>
            </a:r>
          </a:p>
        </p:txBody>
      </p:sp>
      <p:sp>
        <p:nvSpPr>
          <p:cNvPr id="8" name="TextBox 8"/>
          <p:cNvSpPr txBox="1"/>
          <p:nvPr/>
        </p:nvSpPr>
        <p:spPr>
          <a:xfrm>
            <a:off x="7712735" y="7005115"/>
            <a:ext cx="4942431" cy="897088"/>
          </a:xfrm>
          <a:prstGeom prst="rect">
            <a:avLst/>
          </a:prstGeom>
        </p:spPr>
        <p:txBody>
          <a:bodyPr lIns="0" tIns="0" rIns="0" bIns="0" rtlCol="0" anchor="t">
            <a:spAutoFit/>
          </a:bodyPr>
          <a:lstStyle/>
          <a:p>
            <a:pPr algn="l">
              <a:lnSpc>
                <a:spcPts val="7254"/>
              </a:lnSpc>
            </a:pPr>
            <a:r>
              <a:rPr lang="en-US" sz="5181" b="1">
                <a:solidFill>
                  <a:srgbClr val="153969"/>
                </a:solidFill>
                <a:latin typeface="Helios Bold"/>
                <a:ea typeface="Helios Bold"/>
                <a:cs typeface="Helios Bold"/>
                <a:sym typeface="Helios Bold"/>
              </a:rPr>
              <a:t>Atliq Hardware </a:t>
            </a:r>
          </a:p>
        </p:txBody>
      </p:sp>
      <p:sp>
        <p:nvSpPr>
          <p:cNvPr id="9" name="TextBox 9"/>
          <p:cNvSpPr txBox="1"/>
          <p:nvPr/>
        </p:nvSpPr>
        <p:spPr>
          <a:xfrm>
            <a:off x="7712735" y="3967031"/>
            <a:ext cx="10575265" cy="1238250"/>
          </a:xfrm>
          <a:prstGeom prst="rect">
            <a:avLst/>
          </a:prstGeom>
        </p:spPr>
        <p:txBody>
          <a:bodyPr lIns="0" tIns="0" rIns="0" bIns="0" rtlCol="0" anchor="t">
            <a:spAutoFit/>
          </a:bodyPr>
          <a:lstStyle/>
          <a:p>
            <a:pPr algn="l">
              <a:lnSpc>
                <a:spcPts val="9720"/>
              </a:lnSpc>
            </a:pPr>
            <a:r>
              <a:rPr lang="en-US" sz="8100" b="1">
                <a:solidFill>
                  <a:srgbClr val="718BAB"/>
                </a:solidFill>
                <a:latin typeface="Klein Bold"/>
                <a:ea typeface="Klein Bold"/>
                <a:cs typeface="Klein Bold"/>
                <a:sym typeface="Klein Bold"/>
              </a:rPr>
              <a:t>Consumer Goods   </a:t>
            </a:r>
          </a:p>
        </p:txBody>
      </p:sp>
      <p:sp>
        <p:nvSpPr>
          <p:cNvPr id="10" name="TextBox 10"/>
          <p:cNvSpPr txBox="1"/>
          <p:nvPr/>
        </p:nvSpPr>
        <p:spPr>
          <a:xfrm>
            <a:off x="15496641" y="9065573"/>
            <a:ext cx="2585293" cy="497839"/>
          </a:xfrm>
          <a:prstGeom prst="rect">
            <a:avLst/>
          </a:prstGeom>
        </p:spPr>
        <p:txBody>
          <a:bodyPr lIns="0" tIns="0" rIns="0" bIns="0" rtlCol="0" anchor="t">
            <a:spAutoFit/>
          </a:bodyPr>
          <a:lstStyle/>
          <a:p>
            <a:pPr algn="ctr">
              <a:lnSpc>
                <a:spcPts val="4060"/>
              </a:lnSpc>
            </a:pPr>
            <a:r>
              <a:rPr lang="en-US" sz="2900" b="1">
                <a:solidFill>
                  <a:srgbClr val="000000"/>
                </a:solidFill>
                <a:latin typeface="Canva Sans Bold"/>
                <a:ea typeface="Canva Sans Bold"/>
                <a:cs typeface="Canva Sans Bold"/>
                <a:sym typeface="Canva Sans Bold"/>
              </a:rPr>
              <a:t>SQL PROJECT </a:t>
            </a:r>
          </a:p>
        </p:txBody>
      </p:sp>
      <p:sp>
        <p:nvSpPr>
          <p:cNvPr id="12" name="TextBox 11">
            <a:extLst>
              <a:ext uri="{FF2B5EF4-FFF2-40B4-BE49-F238E27FC236}">
                <a16:creationId xmlns:a16="http://schemas.microsoft.com/office/drawing/2014/main" id="{90E468CB-F40A-742E-72A0-2FBC5522D44A}"/>
              </a:ext>
            </a:extLst>
          </p:cNvPr>
          <p:cNvSpPr txBox="1"/>
          <p:nvPr/>
        </p:nvSpPr>
        <p:spPr>
          <a:xfrm>
            <a:off x="2190307" y="4514925"/>
            <a:ext cx="11185450" cy="369332"/>
          </a:xfrm>
          <a:prstGeom prst="rect">
            <a:avLst/>
          </a:prstGeom>
          <a:noFill/>
        </p:spPr>
        <p:txBody>
          <a:bodyPr wrap="square">
            <a:spAutoFit/>
          </a:bodyPr>
          <a:lstStyle/>
          <a:p>
            <a:endParaRPr lang="en-IN" dirty="0"/>
          </a:p>
        </p:txBody>
      </p:sp>
      <p:sp>
        <p:nvSpPr>
          <p:cNvPr id="14" name="Freeform 3">
            <a:extLst>
              <a:ext uri="{FF2B5EF4-FFF2-40B4-BE49-F238E27FC236}">
                <a16:creationId xmlns:a16="http://schemas.microsoft.com/office/drawing/2014/main" id="{00509FCB-C6DD-6B0E-B2B9-4EE03F3F1607}"/>
              </a:ext>
            </a:extLst>
          </p:cNvPr>
          <p:cNvSpPr/>
          <p:nvPr/>
        </p:nvSpPr>
        <p:spPr>
          <a:xfrm>
            <a:off x="0" y="4432068"/>
            <a:ext cx="23571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r:embed="rId3"/>
                </a:ext>
              </a:extLst>
            </a:blip>
            <a:stretch>
              <a:fillRect l="-144546" r="1"/>
            </a:stretch>
          </a:blipFill>
        </p:spPr>
      </p:sp>
      <p:sp>
        <p:nvSpPr>
          <p:cNvPr id="15" name="Freeform 4">
            <a:extLst>
              <a:ext uri="{FF2B5EF4-FFF2-40B4-BE49-F238E27FC236}">
                <a16:creationId xmlns:a16="http://schemas.microsoft.com/office/drawing/2014/main" id="{09060806-3A7A-A62C-037E-9D31083E6EFA}"/>
              </a:ext>
            </a:extLst>
          </p:cNvPr>
          <p:cNvSpPr/>
          <p:nvPr/>
        </p:nvSpPr>
        <p:spPr>
          <a:xfrm>
            <a:off x="685800" y="7384222"/>
            <a:ext cx="5764383" cy="2972741"/>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2">
              <a:alphaModFix amt="80000"/>
              <a:extLst>
                <a:ext uri="{96DAC541-7B7A-43D3-8B79-37D633B846F1}">
                  <asvg:svgBlip xmlns:asvg="http://schemas.microsoft.com/office/drawing/2016/SVG/main" r:embed="rId3"/>
                </a:ext>
              </a:extLst>
            </a:blip>
            <a:stretch>
              <a:fillRect b="-93908"/>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68391" y="-253157"/>
            <a:ext cx="18549028" cy="2626629"/>
            <a:chOff x="0" y="-66675"/>
            <a:chExt cx="4885341" cy="691787"/>
          </a:xfrm>
        </p:grpSpPr>
        <p:sp>
          <p:nvSpPr>
            <p:cNvPr id="3" name="Freeform 3"/>
            <p:cNvSpPr/>
            <p:nvPr/>
          </p:nvSpPr>
          <p:spPr>
            <a:xfrm>
              <a:off x="0" y="0"/>
              <a:ext cx="4834605" cy="625112"/>
            </a:xfrm>
            <a:custGeom>
              <a:avLst/>
              <a:gdLst/>
              <a:ahLst/>
              <a:cxnLst/>
              <a:rect l="l" t="t" r="r" b="b"/>
              <a:pathLst>
                <a:path w="4885341" h="625112">
                  <a:moveTo>
                    <a:pt x="0" y="0"/>
                  </a:moveTo>
                  <a:lnTo>
                    <a:pt x="4885341" y="0"/>
                  </a:lnTo>
                  <a:lnTo>
                    <a:pt x="4885341" y="625112"/>
                  </a:lnTo>
                  <a:lnTo>
                    <a:pt x="0" y="625112"/>
                  </a:lnTo>
                  <a:close/>
                </a:path>
              </a:pathLst>
            </a:custGeom>
            <a:solidFill>
              <a:srgbClr val="153969"/>
            </a:solidFill>
          </p:spPr>
        </p:sp>
        <p:sp>
          <p:nvSpPr>
            <p:cNvPr id="4" name="TextBox 4"/>
            <p:cNvSpPr txBox="1"/>
            <p:nvPr/>
          </p:nvSpPr>
          <p:spPr>
            <a:xfrm>
              <a:off x="0" y="-66675"/>
              <a:ext cx="4885341" cy="691787"/>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368041" y="0"/>
            <a:ext cx="18656041" cy="2439435"/>
            <a:chOff x="0" y="0"/>
            <a:chExt cx="25131571" cy="3252579"/>
          </a:xfrm>
        </p:grpSpPr>
        <p:pic>
          <p:nvPicPr>
            <p:cNvPr id="6" name="Picture 6"/>
            <p:cNvPicPr>
              <a:picLocks noChangeAspect="1"/>
            </p:cNvPicPr>
            <p:nvPr/>
          </p:nvPicPr>
          <p:blipFill>
            <a:blip r:embed="rId2">
              <a:alphaModFix amt="14000"/>
            </a:blip>
            <a:srcRect t="45685" b="45685"/>
            <a:stretch>
              <a:fillRect/>
            </a:stretch>
          </p:blipFill>
          <p:spPr>
            <a:xfrm>
              <a:off x="0" y="0"/>
              <a:ext cx="25131571" cy="3252579"/>
            </a:xfrm>
            <a:prstGeom prst="rect">
              <a:avLst/>
            </a:prstGeom>
          </p:spPr>
        </p:pic>
      </p:grpSp>
      <p:sp>
        <p:nvSpPr>
          <p:cNvPr id="7" name="Freeform 7"/>
          <p:cNvSpPr/>
          <p:nvPr/>
        </p:nvSpPr>
        <p:spPr>
          <a:xfrm>
            <a:off x="192637" y="2279966"/>
            <a:ext cx="18504092" cy="8007034"/>
          </a:xfrm>
          <a:custGeom>
            <a:avLst/>
            <a:gdLst/>
            <a:ahLst/>
            <a:cxnLst/>
            <a:rect l="l" t="t" r="r" b="b"/>
            <a:pathLst>
              <a:path w="18504092" h="8007034">
                <a:moveTo>
                  <a:pt x="0" y="0"/>
                </a:moveTo>
                <a:lnTo>
                  <a:pt x="18504092" y="0"/>
                </a:lnTo>
                <a:lnTo>
                  <a:pt x="18504092" y="8007034"/>
                </a:lnTo>
                <a:lnTo>
                  <a:pt x="0" y="8007034"/>
                </a:lnTo>
                <a:lnTo>
                  <a:pt x="0" y="0"/>
                </a:lnTo>
                <a:close/>
              </a:path>
            </a:pathLst>
          </a:custGeom>
          <a:blipFill>
            <a:blip r:embed="rId3">
              <a:alphaModFix amt="12000"/>
            </a:blip>
            <a:stretch>
              <a:fillRect t="-13702" b="-15712"/>
            </a:stretch>
          </a:blipFill>
        </p:spPr>
      </p:sp>
      <p:sp>
        <p:nvSpPr>
          <p:cNvPr id="8" name="Freeform 8"/>
          <p:cNvSpPr/>
          <p:nvPr/>
        </p:nvSpPr>
        <p:spPr>
          <a:xfrm>
            <a:off x="5790017" y="2737937"/>
            <a:ext cx="3266281" cy="2310720"/>
          </a:xfrm>
          <a:custGeom>
            <a:avLst/>
            <a:gdLst/>
            <a:ahLst/>
            <a:cxnLst/>
            <a:rect l="l" t="t" r="r" b="b"/>
            <a:pathLst>
              <a:path w="3266281" h="2310720">
                <a:moveTo>
                  <a:pt x="0" y="0"/>
                </a:moveTo>
                <a:lnTo>
                  <a:pt x="3266281" y="0"/>
                </a:lnTo>
                <a:lnTo>
                  <a:pt x="3266281" y="2310720"/>
                </a:lnTo>
                <a:lnTo>
                  <a:pt x="0" y="2310720"/>
                </a:lnTo>
                <a:lnTo>
                  <a:pt x="0" y="0"/>
                </a:lnTo>
                <a:close/>
              </a:path>
            </a:pathLst>
          </a:custGeom>
          <a:blipFill>
            <a:blip r:embed="rId4"/>
            <a:stretch>
              <a:fillRect/>
            </a:stretch>
          </a:blipFill>
          <a:ln w="38100" cap="sq">
            <a:solidFill>
              <a:srgbClr val="000000"/>
            </a:solidFill>
            <a:prstDash val="solid"/>
            <a:miter/>
          </a:ln>
        </p:spPr>
      </p:sp>
      <p:sp>
        <p:nvSpPr>
          <p:cNvPr id="9" name="Freeform 9"/>
          <p:cNvSpPr/>
          <p:nvPr/>
        </p:nvSpPr>
        <p:spPr>
          <a:xfrm>
            <a:off x="10686639" y="2737937"/>
            <a:ext cx="7468863" cy="4877055"/>
          </a:xfrm>
          <a:custGeom>
            <a:avLst/>
            <a:gdLst/>
            <a:ahLst/>
            <a:cxnLst/>
            <a:rect l="l" t="t" r="r" b="b"/>
            <a:pathLst>
              <a:path w="7468863" h="4877055">
                <a:moveTo>
                  <a:pt x="0" y="0"/>
                </a:moveTo>
                <a:lnTo>
                  <a:pt x="7468863" y="0"/>
                </a:lnTo>
                <a:lnTo>
                  <a:pt x="7468863" y="4877055"/>
                </a:lnTo>
                <a:lnTo>
                  <a:pt x="0" y="4877055"/>
                </a:lnTo>
                <a:lnTo>
                  <a:pt x="0" y="0"/>
                </a:lnTo>
                <a:close/>
              </a:path>
            </a:pathLst>
          </a:custGeom>
          <a:blipFill>
            <a:blip r:embed="rId5"/>
            <a:stretch>
              <a:fillRect l="-238" r="-7129" b="-2638"/>
            </a:stretch>
          </a:blipFill>
          <a:ln cap="rnd">
            <a:noFill/>
            <a:prstDash val="solid"/>
            <a:round/>
          </a:ln>
        </p:spPr>
      </p:sp>
      <p:sp>
        <p:nvSpPr>
          <p:cNvPr id="10" name="Freeform 10"/>
          <p:cNvSpPr/>
          <p:nvPr/>
        </p:nvSpPr>
        <p:spPr>
          <a:xfrm>
            <a:off x="1028700" y="5639553"/>
            <a:ext cx="6647391" cy="2079990"/>
          </a:xfrm>
          <a:custGeom>
            <a:avLst/>
            <a:gdLst/>
            <a:ahLst/>
            <a:cxnLst/>
            <a:rect l="l" t="t" r="r" b="b"/>
            <a:pathLst>
              <a:path w="6647391" h="2079990">
                <a:moveTo>
                  <a:pt x="0" y="0"/>
                </a:moveTo>
                <a:lnTo>
                  <a:pt x="6647391" y="0"/>
                </a:lnTo>
                <a:lnTo>
                  <a:pt x="6647391" y="2079990"/>
                </a:lnTo>
                <a:lnTo>
                  <a:pt x="0" y="2079990"/>
                </a:lnTo>
                <a:lnTo>
                  <a:pt x="0" y="0"/>
                </a:lnTo>
                <a:close/>
              </a:path>
            </a:pathLst>
          </a:custGeom>
          <a:blipFill>
            <a:blip r:embed="rId6"/>
            <a:stretch>
              <a:fillRect/>
            </a:stretch>
          </a:blipFill>
          <a:ln w="38100" cap="sq">
            <a:solidFill>
              <a:srgbClr val="000000"/>
            </a:solidFill>
            <a:prstDash val="solid"/>
            <a:miter/>
          </a:ln>
        </p:spPr>
      </p:sp>
      <p:sp>
        <p:nvSpPr>
          <p:cNvPr id="11" name="Freeform 11"/>
          <p:cNvSpPr/>
          <p:nvPr/>
        </p:nvSpPr>
        <p:spPr>
          <a:xfrm rot="4222659">
            <a:off x="-431183" y="5736074"/>
            <a:ext cx="1822674" cy="514905"/>
          </a:xfrm>
          <a:custGeom>
            <a:avLst/>
            <a:gdLst/>
            <a:ahLst/>
            <a:cxnLst/>
            <a:rect l="l" t="t" r="r" b="b"/>
            <a:pathLst>
              <a:path w="1822674" h="514905">
                <a:moveTo>
                  <a:pt x="0" y="0"/>
                </a:moveTo>
                <a:lnTo>
                  <a:pt x="1822674" y="0"/>
                </a:lnTo>
                <a:lnTo>
                  <a:pt x="1822674" y="514905"/>
                </a:lnTo>
                <a:lnTo>
                  <a:pt x="0" y="5149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rot="6921624" flipH="1" flipV="1">
            <a:off x="7593195" y="5704867"/>
            <a:ext cx="1822674" cy="514905"/>
          </a:xfrm>
          <a:custGeom>
            <a:avLst/>
            <a:gdLst/>
            <a:ahLst/>
            <a:cxnLst/>
            <a:rect l="l" t="t" r="r" b="b"/>
            <a:pathLst>
              <a:path w="1822674" h="514905">
                <a:moveTo>
                  <a:pt x="1822674" y="514906"/>
                </a:moveTo>
                <a:lnTo>
                  <a:pt x="0" y="514906"/>
                </a:lnTo>
                <a:lnTo>
                  <a:pt x="0" y="0"/>
                </a:lnTo>
                <a:lnTo>
                  <a:pt x="1822674" y="0"/>
                </a:lnTo>
                <a:lnTo>
                  <a:pt x="1822674" y="514906"/>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607553" y="183242"/>
            <a:ext cx="17072894" cy="2947620"/>
          </a:xfrm>
          <a:prstGeom prst="rect">
            <a:avLst/>
          </a:prstGeom>
        </p:spPr>
        <p:txBody>
          <a:bodyPr lIns="0" tIns="0" rIns="0" bIns="0" rtlCol="0" anchor="t">
            <a:spAutoFit/>
          </a:bodyPr>
          <a:lstStyle/>
          <a:p>
            <a:pPr algn="ctr">
              <a:lnSpc>
                <a:spcPts val="3957"/>
              </a:lnSpc>
            </a:pPr>
            <a:r>
              <a:rPr lang="en-US" sz="2826">
                <a:solidFill>
                  <a:srgbClr val="FFFFFF"/>
                </a:solidFill>
                <a:latin typeface="Lexend Exa"/>
                <a:ea typeface="Lexend Exa"/>
                <a:cs typeface="Lexend Exa"/>
                <a:sym typeface="Lexend Exa"/>
              </a:rPr>
              <a:t> </a:t>
            </a:r>
            <a:r>
              <a:rPr lang="en-US" sz="2826">
                <a:solidFill>
                  <a:srgbClr val="E6CF03"/>
                </a:solidFill>
                <a:latin typeface="Lexend Exa"/>
                <a:ea typeface="Lexend Exa"/>
                <a:cs typeface="Lexend Exa"/>
                <a:sym typeface="Lexend Exa"/>
              </a:rPr>
              <a:t>Request 3</a:t>
            </a:r>
            <a:r>
              <a:rPr lang="en-US" sz="2826">
                <a:solidFill>
                  <a:srgbClr val="FFFFFF"/>
                </a:solidFill>
                <a:latin typeface="Lexend Exa"/>
                <a:ea typeface="Lexend Exa"/>
                <a:cs typeface="Lexend Exa"/>
                <a:sym typeface="Lexend Exa"/>
              </a:rPr>
              <a:t>  -  Provide a report with all the unique product counts for each segment and sort them in descending order of product counts. The final </a:t>
            </a:r>
            <a:r>
              <a:rPr lang="en-US" sz="2826">
                <a:solidFill>
                  <a:srgbClr val="F4F4F4"/>
                </a:solidFill>
                <a:latin typeface="Lexend Exa"/>
                <a:ea typeface="Lexend Exa"/>
                <a:cs typeface="Lexend Exa"/>
                <a:sym typeface="Lexend Exa"/>
              </a:rPr>
              <a:t>segment </a:t>
            </a:r>
          </a:p>
          <a:p>
            <a:pPr algn="ctr">
              <a:lnSpc>
                <a:spcPts val="3957"/>
              </a:lnSpc>
            </a:pPr>
            <a:r>
              <a:rPr lang="en-US" sz="2826">
                <a:solidFill>
                  <a:srgbClr val="F4F4F4"/>
                </a:solidFill>
                <a:latin typeface="Lexend Exa"/>
                <a:ea typeface="Lexend Exa"/>
                <a:cs typeface="Lexend Exa"/>
                <a:sym typeface="Lexend Exa"/>
              </a:rPr>
              <a:t>product_count </a:t>
            </a:r>
          </a:p>
          <a:p>
            <a:pPr algn="ctr">
              <a:lnSpc>
                <a:spcPts val="3957"/>
              </a:lnSpc>
            </a:pPr>
            <a:endParaRPr lang="en-US" sz="2826">
              <a:solidFill>
                <a:srgbClr val="F4F4F4"/>
              </a:solidFill>
              <a:latin typeface="Lexend Exa"/>
              <a:ea typeface="Lexend Exa"/>
              <a:cs typeface="Lexend Exa"/>
              <a:sym typeface="Lexend Exa"/>
            </a:endParaRPr>
          </a:p>
          <a:p>
            <a:pPr algn="ctr">
              <a:lnSpc>
                <a:spcPts val="3957"/>
              </a:lnSpc>
            </a:pPr>
            <a:endParaRPr lang="en-US" sz="2826">
              <a:solidFill>
                <a:srgbClr val="F4F4F4"/>
              </a:solidFill>
              <a:latin typeface="Lexend Exa"/>
              <a:ea typeface="Lexend Exa"/>
              <a:cs typeface="Lexend Exa"/>
              <a:sym typeface="Lexend Exa"/>
            </a:endParaRPr>
          </a:p>
        </p:txBody>
      </p:sp>
      <p:sp>
        <p:nvSpPr>
          <p:cNvPr id="14" name="TextBox 14"/>
          <p:cNvSpPr txBox="1"/>
          <p:nvPr/>
        </p:nvSpPr>
        <p:spPr>
          <a:xfrm>
            <a:off x="990876" y="8262814"/>
            <a:ext cx="16306249" cy="1590515"/>
          </a:xfrm>
          <a:prstGeom prst="rect">
            <a:avLst/>
          </a:prstGeom>
        </p:spPr>
        <p:txBody>
          <a:bodyPr lIns="0" tIns="0" rIns="0" bIns="0" rtlCol="0" anchor="t">
            <a:spAutoFit/>
          </a:bodyPr>
          <a:lstStyle/>
          <a:p>
            <a:pPr algn="l">
              <a:lnSpc>
                <a:spcPts val="3158"/>
              </a:lnSpc>
            </a:pPr>
            <a:r>
              <a:rPr lang="en-US" sz="2256" spc="200">
                <a:solidFill>
                  <a:srgbClr val="000000"/>
                </a:solidFill>
                <a:latin typeface="Lexend Deca"/>
                <a:ea typeface="Lexend Deca"/>
                <a:cs typeface="Lexend Deca"/>
                <a:sym typeface="Lexend Deca"/>
              </a:rPr>
              <a:t>After Analyzing the chart, we identified a Total of </a:t>
            </a:r>
            <a:r>
              <a:rPr lang="en-US" sz="2256" spc="200">
                <a:solidFill>
                  <a:srgbClr val="153969"/>
                </a:solidFill>
                <a:latin typeface="Lexend Deca"/>
                <a:ea typeface="Lexend Deca"/>
                <a:cs typeface="Lexend Deca"/>
                <a:sym typeface="Lexend Deca"/>
              </a:rPr>
              <a:t>6 distinct</a:t>
            </a:r>
            <a:r>
              <a:rPr lang="en-US" sz="2256" spc="200">
                <a:solidFill>
                  <a:srgbClr val="000000"/>
                </a:solidFill>
                <a:latin typeface="Lexend Deca"/>
                <a:ea typeface="Lexend Deca"/>
                <a:cs typeface="Lexend Deca"/>
                <a:sym typeface="Lexend Deca"/>
              </a:rPr>
              <a:t> product categories: Notebooks, Accessories, Peripherals, Desktops, Storage, and Networking. Among these, </a:t>
            </a:r>
            <a:r>
              <a:rPr lang="en-US" sz="2256" spc="200">
                <a:solidFill>
                  <a:srgbClr val="153969"/>
                </a:solidFill>
                <a:latin typeface="Lexend Deca"/>
                <a:ea typeface="Lexend Deca"/>
                <a:cs typeface="Lexend Deca"/>
                <a:sym typeface="Lexend Deca"/>
              </a:rPr>
              <a:t>Notebooks</a:t>
            </a:r>
            <a:r>
              <a:rPr lang="en-US" sz="2256" spc="200">
                <a:solidFill>
                  <a:srgbClr val="000000"/>
                </a:solidFill>
                <a:latin typeface="Lexend Deca"/>
                <a:ea typeface="Lexend Deca"/>
                <a:cs typeface="Lexend Deca"/>
                <a:sym typeface="Lexend Deca"/>
              </a:rPr>
              <a:t> lead with the highest production volume at </a:t>
            </a:r>
            <a:r>
              <a:rPr lang="en-US" sz="2256" spc="200">
                <a:solidFill>
                  <a:srgbClr val="06F649"/>
                </a:solidFill>
                <a:latin typeface="Lexend Deca"/>
                <a:ea typeface="Lexend Deca"/>
                <a:cs typeface="Lexend Deca"/>
                <a:sym typeface="Lexend Deca"/>
              </a:rPr>
              <a:t>129</a:t>
            </a:r>
            <a:r>
              <a:rPr lang="en-US" sz="2256" spc="200">
                <a:solidFill>
                  <a:srgbClr val="000000"/>
                </a:solidFill>
                <a:latin typeface="Lexend Deca"/>
                <a:ea typeface="Lexend Deca"/>
                <a:cs typeface="Lexend Deca"/>
                <a:sym typeface="Lexend Deca"/>
              </a:rPr>
              <a:t> units, while </a:t>
            </a:r>
            <a:r>
              <a:rPr lang="en-US" sz="2256" spc="200">
                <a:solidFill>
                  <a:srgbClr val="153969"/>
                </a:solidFill>
                <a:latin typeface="Lexend Deca"/>
                <a:ea typeface="Lexend Deca"/>
                <a:cs typeface="Lexend Deca"/>
                <a:sym typeface="Lexend Deca"/>
              </a:rPr>
              <a:t>Networking</a:t>
            </a:r>
            <a:r>
              <a:rPr lang="en-US" sz="2256" spc="200">
                <a:solidFill>
                  <a:srgbClr val="000000"/>
                </a:solidFill>
                <a:latin typeface="Lexend Deca"/>
                <a:ea typeface="Lexend Deca"/>
                <a:cs typeface="Lexend Deca"/>
                <a:sym typeface="Lexend Deca"/>
              </a:rPr>
              <a:t> has the lowest production count at just </a:t>
            </a:r>
            <a:r>
              <a:rPr lang="en-US" sz="2256" spc="200">
                <a:solidFill>
                  <a:srgbClr val="E10A0A"/>
                </a:solidFill>
                <a:latin typeface="Lexend Deca"/>
                <a:ea typeface="Lexend Deca"/>
                <a:cs typeface="Lexend Deca"/>
                <a:sym typeface="Lexend Deca"/>
              </a:rPr>
              <a:t>9 </a:t>
            </a:r>
            <a:r>
              <a:rPr lang="en-US" sz="2256" spc="200">
                <a:solidFill>
                  <a:srgbClr val="000000"/>
                </a:solidFill>
                <a:latin typeface="Lexend Deca"/>
                <a:ea typeface="Lexend Deca"/>
                <a:cs typeface="Lexend Deca"/>
                <a:sym typeface="Lexend Deca"/>
              </a:rPr>
              <a:t>units.</a:t>
            </a:r>
          </a:p>
        </p:txBody>
      </p:sp>
      <p:sp>
        <p:nvSpPr>
          <p:cNvPr id="15" name="TextBox 15"/>
          <p:cNvSpPr txBox="1"/>
          <p:nvPr/>
        </p:nvSpPr>
        <p:spPr>
          <a:xfrm>
            <a:off x="451147" y="4448149"/>
            <a:ext cx="2546747" cy="580389"/>
          </a:xfrm>
          <a:prstGeom prst="rect">
            <a:avLst/>
          </a:prstGeom>
        </p:spPr>
        <p:txBody>
          <a:bodyPr lIns="0" tIns="0" rIns="0" bIns="0" rtlCol="0" anchor="t">
            <a:spAutoFit/>
          </a:bodyPr>
          <a:lstStyle/>
          <a:p>
            <a:pPr algn="ctr">
              <a:lnSpc>
                <a:spcPts val="4760"/>
              </a:lnSpc>
            </a:pPr>
            <a:r>
              <a:rPr lang="en-US" sz="3400" b="1">
                <a:solidFill>
                  <a:srgbClr val="000000"/>
                </a:solidFill>
                <a:latin typeface="Canva Sans Bold"/>
                <a:ea typeface="Canva Sans Bold"/>
                <a:cs typeface="Canva Sans Bold"/>
                <a:sym typeface="Canva Sans Bold"/>
              </a:rPr>
              <a:t>SQL QUERY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226402"/>
            <a:chOff x="0" y="0"/>
            <a:chExt cx="4816593" cy="849752"/>
          </a:xfrm>
        </p:grpSpPr>
        <p:sp>
          <p:nvSpPr>
            <p:cNvPr id="3" name="Freeform 3"/>
            <p:cNvSpPr/>
            <p:nvPr/>
          </p:nvSpPr>
          <p:spPr>
            <a:xfrm>
              <a:off x="0" y="0"/>
              <a:ext cx="4816592" cy="849752"/>
            </a:xfrm>
            <a:custGeom>
              <a:avLst/>
              <a:gdLst/>
              <a:ahLst/>
              <a:cxnLst/>
              <a:rect l="l" t="t" r="r" b="b"/>
              <a:pathLst>
                <a:path w="4816592" h="849752">
                  <a:moveTo>
                    <a:pt x="0" y="0"/>
                  </a:moveTo>
                  <a:lnTo>
                    <a:pt x="4816592" y="0"/>
                  </a:lnTo>
                  <a:lnTo>
                    <a:pt x="4816592" y="849752"/>
                  </a:lnTo>
                  <a:lnTo>
                    <a:pt x="0" y="849752"/>
                  </a:lnTo>
                  <a:close/>
                </a:path>
              </a:pathLst>
            </a:custGeom>
            <a:solidFill>
              <a:srgbClr val="153969"/>
            </a:solidFill>
          </p:spPr>
        </p:sp>
        <p:sp>
          <p:nvSpPr>
            <p:cNvPr id="4" name="TextBox 4"/>
            <p:cNvSpPr txBox="1"/>
            <p:nvPr/>
          </p:nvSpPr>
          <p:spPr>
            <a:xfrm>
              <a:off x="0" y="-66675"/>
              <a:ext cx="4816593" cy="916427"/>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0" y="0"/>
            <a:ext cx="18288000" cy="3226401"/>
            <a:chOff x="0" y="0"/>
            <a:chExt cx="25131571" cy="4301869"/>
          </a:xfrm>
        </p:grpSpPr>
        <p:pic>
          <p:nvPicPr>
            <p:cNvPr id="6" name="Picture 6"/>
            <p:cNvPicPr>
              <a:picLocks noChangeAspect="1"/>
            </p:cNvPicPr>
            <p:nvPr/>
          </p:nvPicPr>
          <p:blipFill>
            <a:blip r:embed="rId2">
              <a:alphaModFix amt="14000"/>
            </a:blip>
            <a:srcRect t="44294" b="44294"/>
            <a:stretch>
              <a:fillRect/>
            </a:stretch>
          </p:blipFill>
          <p:spPr>
            <a:xfrm>
              <a:off x="0" y="0"/>
              <a:ext cx="25131571" cy="4301869"/>
            </a:xfrm>
            <a:prstGeom prst="rect">
              <a:avLst/>
            </a:prstGeom>
          </p:spPr>
        </p:pic>
      </p:grpSp>
      <p:sp>
        <p:nvSpPr>
          <p:cNvPr id="7" name="Freeform 7"/>
          <p:cNvSpPr/>
          <p:nvPr/>
        </p:nvSpPr>
        <p:spPr>
          <a:xfrm>
            <a:off x="0" y="3226402"/>
            <a:ext cx="18288000" cy="7060598"/>
          </a:xfrm>
          <a:custGeom>
            <a:avLst/>
            <a:gdLst/>
            <a:ahLst/>
            <a:cxnLst/>
            <a:rect l="l" t="t" r="r" b="b"/>
            <a:pathLst>
              <a:path w="18288000" h="7060598">
                <a:moveTo>
                  <a:pt x="0" y="0"/>
                </a:moveTo>
                <a:lnTo>
                  <a:pt x="18288000" y="0"/>
                </a:lnTo>
                <a:lnTo>
                  <a:pt x="18288000" y="7060598"/>
                </a:lnTo>
                <a:lnTo>
                  <a:pt x="0" y="7060598"/>
                </a:lnTo>
                <a:lnTo>
                  <a:pt x="0" y="0"/>
                </a:lnTo>
                <a:close/>
              </a:path>
            </a:pathLst>
          </a:custGeom>
          <a:blipFill>
            <a:blip r:embed="rId3">
              <a:alphaModFix amt="14000"/>
            </a:blip>
            <a:stretch>
              <a:fillRect t="-35642" r="-1522" b="-39523"/>
            </a:stretch>
          </a:blipFill>
        </p:spPr>
      </p:sp>
      <p:sp>
        <p:nvSpPr>
          <p:cNvPr id="8" name="Freeform 8"/>
          <p:cNvSpPr/>
          <p:nvPr/>
        </p:nvSpPr>
        <p:spPr>
          <a:xfrm>
            <a:off x="238145" y="3469053"/>
            <a:ext cx="7694822" cy="4905215"/>
          </a:xfrm>
          <a:custGeom>
            <a:avLst/>
            <a:gdLst/>
            <a:ahLst/>
            <a:cxnLst/>
            <a:rect l="l" t="t" r="r" b="b"/>
            <a:pathLst>
              <a:path w="7694822" h="4905215">
                <a:moveTo>
                  <a:pt x="0" y="0"/>
                </a:moveTo>
                <a:lnTo>
                  <a:pt x="7694821" y="0"/>
                </a:lnTo>
                <a:lnTo>
                  <a:pt x="7694821" y="4905214"/>
                </a:lnTo>
                <a:lnTo>
                  <a:pt x="0" y="4905214"/>
                </a:lnTo>
                <a:lnTo>
                  <a:pt x="0" y="0"/>
                </a:lnTo>
                <a:close/>
              </a:path>
            </a:pathLst>
          </a:custGeom>
          <a:blipFill>
            <a:blip r:embed="rId4"/>
            <a:stretch>
              <a:fillRect/>
            </a:stretch>
          </a:blipFill>
        </p:spPr>
      </p:sp>
      <p:sp>
        <p:nvSpPr>
          <p:cNvPr id="9" name="Freeform 9"/>
          <p:cNvSpPr/>
          <p:nvPr/>
        </p:nvSpPr>
        <p:spPr>
          <a:xfrm>
            <a:off x="10722643" y="5143500"/>
            <a:ext cx="7351783" cy="4708642"/>
          </a:xfrm>
          <a:custGeom>
            <a:avLst/>
            <a:gdLst/>
            <a:ahLst/>
            <a:cxnLst/>
            <a:rect l="l" t="t" r="r" b="b"/>
            <a:pathLst>
              <a:path w="7351783" h="4708642">
                <a:moveTo>
                  <a:pt x="0" y="0"/>
                </a:moveTo>
                <a:lnTo>
                  <a:pt x="7351783" y="0"/>
                </a:lnTo>
                <a:lnTo>
                  <a:pt x="7351783" y="4708642"/>
                </a:lnTo>
                <a:lnTo>
                  <a:pt x="0" y="4708642"/>
                </a:lnTo>
                <a:lnTo>
                  <a:pt x="0" y="0"/>
                </a:lnTo>
                <a:close/>
              </a:path>
            </a:pathLst>
          </a:custGeom>
          <a:blipFill>
            <a:blip r:embed="rId5"/>
            <a:stretch>
              <a:fillRect/>
            </a:stretch>
          </a:blipFill>
        </p:spPr>
      </p:sp>
      <p:sp>
        <p:nvSpPr>
          <p:cNvPr id="10" name="TextBox 10"/>
          <p:cNvSpPr txBox="1"/>
          <p:nvPr/>
        </p:nvSpPr>
        <p:spPr>
          <a:xfrm>
            <a:off x="607553" y="106059"/>
            <a:ext cx="17072894" cy="2947620"/>
          </a:xfrm>
          <a:prstGeom prst="rect">
            <a:avLst/>
          </a:prstGeom>
        </p:spPr>
        <p:txBody>
          <a:bodyPr lIns="0" tIns="0" rIns="0" bIns="0" rtlCol="0" anchor="t">
            <a:spAutoFit/>
          </a:bodyPr>
          <a:lstStyle/>
          <a:p>
            <a:pPr algn="ctr">
              <a:lnSpc>
                <a:spcPts val="3957"/>
              </a:lnSpc>
            </a:pPr>
            <a:r>
              <a:rPr lang="en-US" sz="2826">
                <a:solidFill>
                  <a:srgbClr val="102ECB"/>
                </a:solidFill>
                <a:latin typeface="Lexend Exa"/>
                <a:ea typeface="Lexend Exa"/>
                <a:cs typeface="Lexend Exa"/>
                <a:sym typeface="Lexend Exa"/>
              </a:rPr>
              <a:t> </a:t>
            </a:r>
            <a:r>
              <a:rPr lang="en-US" sz="2826">
                <a:solidFill>
                  <a:srgbClr val="E6CF03"/>
                </a:solidFill>
                <a:latin typeface="Lexend Exa"/>
                <a:ea typeface="Lexend Exa"/>
                <a:cs typeface="Lexend Exa"/>
                <a:sym typeface="Lexend Exa"/>
              </a:rPr>
              <a:t>Request 4</a:t>
            </a:r>
            <a:r>
              <a:rPr lang="en-US" sz="2826">
                <a:solidFill>
                  <a:srgbClr val="102ECB"/>
                </a:solidFill>
                <a:latin typeface="Lexend Exa"/>
                <a:ea typeface="Lexend Exa"/>
                <a:cs typeface="Lexend Exa"/>
                <a:sym typeface="Lexend Exa"/>
              </a:rPr>
              <a:t> </a:t>
            </a:r>
            <a:r>
              <a:rPr lang="en-US" sz="2826">
                <a:solidFill>
                  <a:srgbClr val="FFFFFF"/>
                </a:solidFill>
                <a:latin typeface="Lexend Exa"/>
                <a:ea typeface="Lexend Exa"/>
                <a:cs typeface="Lexend Exa"/>
                <a:sym typeface="Lexend Exa"/>
              </a:rPr>
              <a:t>-  Follow-up: Which segment had the most increase in unique products in 2021 vs 2020? The final output contains these fields,</a:t>
            </a:r>
          </a:p>
          <a:p>
            <a:pPr algn="ctr">
              <a:lnSpc>
                <a:spcPts val="3957"/>
              </a:lnSpc>
            </a:pPr>
            <a:r>
              <a:rPr lang="en-US" sz="2826">
                <a:solidFill>
                  <a:srgbClr val="FFFFFF"/>
                </a:solidFill>
                <a:latin typeface="Lexend Exa"/>
                <a:ea typeface="Lexend Exa"/>
                <a:cs typeface="Lexend Exa"/>
                <a:sym typeface="Lexend Exa"/>
              </a:rPr>
              <a:t>segment </a:t>
            </a:r>
          </a:p>
          <a:p>
            <a:pPr algn="ctr">
              <a:lnSpc>
                <a:spcPts val="3957"/>
              </a:lnSpc>
            </a:pPr>
            <a:r>
              <a:rPr lang="en-US" sz="2826">
                <a:solidFill>
                  <a:srgbClr val="FFFFFF"/>
                </a:solidFill>
                <a:latin typeface="Lexend Exa"/>
                <a:ea typeface="Lexend Exa"/>
                <a:cs typeface="Lexend Exa"/>
                <a:sym typeface="Lexend Exa"/>
              </a:rPr>
              <a:t>product_count_2020 </a:t>
            </a:r>
          </a:p>
          <a:p>
            <a:pPr algn="ctr">
              <a:lnSpc>
                <a:spcPts val="3957"/>
              </a:lnSpc>
            </a:pPr>
            <a:r>
              <a:rPr lang="en-US" sz="2826">
                <a:solidFill>
                  <a:srgbClr val="FFFFFF"/>
                </a:solidFill>
                <a:latin typeface="Lexend Exa"/>
                <a:ea typeface="Lexend Exa"/>
                <a:cs typeface="Lexend Exa"/>
                <a:sym typeface="Lexend Exa"/>
              </a:rPr>
              <a:t>product_count_2021 </a:t>
            </a:r>
          </a:p>
          <a:p>
            <a:pPr algn="ctr">
              <a:lnSpc>
                <a:spcPts val="3957"/>
              </a:lnSpc>
            </a:pPr>
            <a:r>
              <a:rPr lang="en-US" sz="2826">
                <a:solidFill>
                  <a:srgbClr val="FFFFFF"/>
                </a:solidFill>
                <a:latin typeface="Lexend Exa"/>
                <a:ea typeface="Lexend Exa"/>
                <a:cs typeface="Lexend Exa"/>
                <a:sym typeface="Lexend Exa"/>
              </a:rPr>
              <a:t>difference</a:t>
            </a:r>
          </a:p>
        </p:txBody>
      </p:sp>
      <p:sp>
        <p:nvSpPr>
          <p:cNvPr id="11" name="TextBox 11"/>
          <p:cNvSpPr txBox="1"/>
          <p:nvPr/>
        </p:nvSpPr>
        <p:spPr>
          <a:xfrm>
            <a:off x="238145" y="8893235"/>
            <a:ext cx="10484499" cy="958907"/>
          </a:xfrm>
          <a:prstGeom prst="rect">
            <a:avLst/>
          </a:prstGeom>
        </p:spPr>
        <p:txBody>
          <a:bodyPr lIns="0" tIns="0" rIns="0" bIns="0" rtlCol="0" anchor="t">
            <a:spAutoFit/>
          </a:bodyPr>
          <a:lstStyle/>
          <a:p>
            <a:pPr algn="l">
              <a:lnSpc>
                <a:spcPts val="3846"/>
              </a:lnSpc>
            </a:pPr>
            <a:r>
              <a:rPr lang="en-US" sz="2747" spc="244">
                <a:solidFill>
                  <a:srgbClr val="000000"/>
                </a:solidFill>
                <a:latin typeface="Lexend Deca"/>
                <a:ea typeface="Lexend Deca"/>
                <a:cs typeface="Lexend Deca"/>
                <a:sym typeface="Lexend Deca"/>
              </a:rPr>
              <a:t> </a:t>
            </a:r>
            <a:r>
              <a:rPr lang="en-US" sz="2747" spc="244">
                <a:solidFill>
                  <a:srgbClr val="153969"/>
                </a:solidFill>
                <a:latin typeface="Lexend Deca"/>
                <a:ea typeface="Lexend Deca"/>
                <a:cs typeface="Lexend Deca"/>
                <a:sym typeface="Lexend Deca"/>
              </a:rPr>
              <a:t>Accessories </a:t>
            </a:r>
            <a:r>
              <a:rPr lang="en-US" sz="2747" spc="244">
                <a:solidFill>
                  <a:srgbClr val="000000"/>
                </a:solidFill>
                <a:latin typeface="Lexend Deca"/>
                <a:ea typeface="Lexend Deca"/>
                <a:cs typeface="Lexend Deca"/>
                <a:sym typeface="Lexend Deca"/>
              </a:rPr>
              <a:t>experienced the highest growth in production By </a:t>
            </a:r>
            <a:r>
              <a:rPr lang="en-US" sz="2747" spc="244">
                <a:solidFill>
                  <a:srgbClr val="06F649"/>
                </a:solidFill>
                <a:latin typeface="Lexend Deca"/>
                <a:ea typeface="Lexend Deca"/>
                <a:cs typeface="Lexend Deca"/>
                <a:sym typeface="Lexend Deca"/>
              </a:rPr>
              <a:t>34 </a:t>
            </a:r>
          </a:p>
        </p:txBody>
      </p:sp>
      <p:sp>
        <p:nvSpPr>
          <p:cNvPr id="12" name="TextBox 12"/>
          <p:cNvSpPr txBox="1"/>
          <p:nvPr/>
        </p:nvSpPr>
        <p:spPr>
          <a:xfrm>
            <a:off x="8462299" y="3411903"/>
            <a:ext cx="10386379" cy="2405652"/>
          </a:xfrm>
          <a:prstGeom prst="rect">
            <a:avLst/>
          </a:prstGeom>
        </p:spPr>
        <p:txBody>
          <a:bodyPr lIns="0" tIns="0" rIns="0" bIns="0" rtlCol="0" anchor="t">
            <a:spAutoFit/>
          </a:bodyPr>
          <a:lstStyle/>
          <a:p>
            <a:pPr algn="l">
              <a:lnSpc>
                <a:spcPts val="3869"/>
              </a:lnSpc>
            </a:pPr>
            <a:r>
              <a:rPr lang="en-US" sz="2764" spc="246">
                <a:solidFill>
                  <a:srgbClr val="000000"/>
                </a:solidFill>
                <a:latin typeface="Lexend Deca"/>
                <a:ea typeface="Lexend Deca"/>
                <a:cs typeface="Lexend Deca"/>
                <a:sym typeface="Lexend Deca"/>
              </a:rPr>
              <a:t>Storage(</a:t>
            </a:r>
            <a:r>
              <a:rPr lang="en-US" sz="2764" spc="246">
                <a:solidFill>
                  <a:srgbClr val="E10A0A"/>
                </a:solidFill>
                <a:latin typeface="Lexend Deca"/>
                <a:ea typeface="Lexend Deca"/>
                <a:cs typeface="Lexend Deca"/>
                <a:sym typeface="Lexend Deca"/>
              </a:rPr>
              <a:t>5</a:t>
            </a:r>
            <a:r>
              <a:rPr lang="en-US" sz="2764" spc="246">
                <a:solidFill>
                  <a:srgbClr val="000000"/>
                </a:solidFill>
                <a:latin typeface="Lexend Deca"/>
                <a:ea typeface="Lexend Deca"/>
                <a:cs typeface="Lexend Deca"/>
                <a:sym typeface="Lexend Deca"/>
              </a:rPr>
              <a:t>) and networking(</a:t>
            </a:r>
            <a:r>
              <a:rPr lang="en-US" sz="2764" spc="246">
                <a:solidFill>
                  <a:srgbClr val="E10A0A"/>
                </a:solidFill>
                <a:latin typeface="Lexend Deca"/>
                <a:ea typeface="Lexend Deca"/>
                <a:cs typeface="Lexend Deca"/>
                <a:sym typeface="Lexend Deca"/>
              </a:rPr>
              <a:t>3</a:t>
            </a:r>
            <a:r>
              <a:rPr lang="en-US" sz="2764" spc="246">
                <a:solidFill>
                  <a:srgbClr val="000000"/>
                </a:solidFill>
                <a:latin typeface="Lexend Deca"/>
                <a:ea typeface="Lexend Deca"/>
                <a:cs typeface="Lexend Deca"/>
                <a:sym typeface="Lexend Deca"/>
              </a:rPr>
              <a:t>) are seeing slower production growth compared to other categories.</a:t>
            </a:r>
          </a:p>
          <a:p>
            <a:pPr algn="l">
              <a:lnSpc>
                <a:spcPts val="3869"/>
              </a:lnSpc>
            </a:pPr>
            <a:endParaRPr lang="en-US" sz="2764" spc="246">
              <a:solidFill>
                <a:srgbClr val="000000"/>
              </a:solidFill>
              <a:latin typeface="Lexend Deca"/>
              <a:ea typeface="Lexend Deca"/>
              <a:cs typeface="Lexend Deca"/>
              <a:sym typeface="Lexend Deca"/>
            </a:endParaRPr>
          </a:p>
          <a:p>
            <a:pPr algn="l">
              <a:lnSpc>
                <a:spcPts val="3869"/>
              </a:lnSpc>
            </a:pPr>
            <a:endParaRPr lang="en-US" sz="2764" spc="246">
              <a:solidFill>
                <a:srgbClr val="000000"/>
              </a:solidFill>
              <a:latin typeface="Lexend Deca"/>
              <a:ea typeface="Lexend Deca"/>
              <a:cs typeface="Lexend Deca"/>
              <a:sym typeface="Lexend Deca"/>
            </a:endParaRPr>
          </a:p>
          <a:p>
            <a:pPr algn="l">
              <a:lnSpc>
                <a:spcPts val="3869"/>
              </a:lnSpc>
            </a:pPr>
            <a:endParaRPr lang="en-US" sz="2764" spc="246">
              <a:solidFill>
                <a:srgbClr val="000000"/>
              </a:solidFill>
              <a:latin typeface="Lexend Deca"/>
              <a:ea typeface="Lexend Deca"/>
              <a:cs typeface="Lexend Deca"/>
              <a:sym typeface="Lexend Deca"/>
            </a:endParaRPr>
          </a:p>
        </p:txBody>
      </p:sp>
      <p:sp>
        <p:nvSpPr>
          <p:cNvPr id="13" name="TextBox 13"/>
          <p:cNvSpPr txBox="1"/>
          <p:nvPr/>
        </p:nvSpPr>
        <p:spPr>
          <a:xfrm>
            <a:off x="8100711" y="5454347"/>
            <a:ext cx="2454187" cy="2557082"/>
          </a:xfrm>
          <a:prstGeom prst="rect">
            <a:avLst/>
          </a:prstGeom>
        </p:spPr>
        <p:txBody>
          <a:bodyPr lIns="0" tIns="0" rIns="0" bIns="0" rtlCol="0" anchor="t">
            <a:spAutoFit/>
          </a:bodyPr>
          <a:lstStyle/>
          <a:p>
            <a:pPr algn="ctr">
              <a:lnSpc>
                <a:spcPts val="3433"/>
              </a:lnSpc>
            </a:pPr>
            <a:r>
              <a:rPr lang="en-US" sz="2452">
                <a:solidFill>
                  <a:srgbClr val="000000"/>
                </a:solidFill>
                <a:latin typeface="Lexend Deca"/>
                <a:ea typeface="Lexend Deca"/>
                <a:cs typeface="Lexend Deca"/>
                <a:sym typeface="Lexend Deca"/>
              </a:rPr>
              <a:t>Variation in distinct products across segments between 2020 and 2021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67511"/>
            <a:ext cx="18490425" cy="7309460"/>
          </a:xfrm>
          <a:custGeom>
            <a:avLst/>
            <a:gdLst/>
            <a:ahLst/>
            <a:cxnLst/>
            <a:rect l="l" t="t" r="r" b="b"/>
            <a:pathLst>
              <a:path w="18490425" h="7309460">
                <a:moveTo>
                  <a:pt x="0" y="0"/>
                </a:moveTo>
                <a:lnTo>
                  <a:pt x="18490425" y="0"/>
                </a:lnTo>
                <a:lnTo>
                  <a:pt x="18490425" y="7309460"/>
                </a:lnTo>
                <a:lnTo>
                  <a:pt x="0" y="7309460"/>
                </a:lnTo>
                <a:lnTo>
                  <a:pt x="0" y="0"/>
                </a:lnTo>
                <a:close/>
              </a:path>
            </a:pathLst>
          </a:custGeom>
          <a:blipFill>
            <a:blip r:embed="rId2">
              <a:extLst>
                <a:ext uri="{96DAC541-7B7A-43D3-8B79-37D633B846F1}">
                  <asvg:svgBlip xmlns:asvg="http://schemas.microsoft.com/office/drawing/2016/SVG/main" r:embed="rId3"/>
                </a:ext>
              </a:extLst>
            </a:blip>
            <a:stretch>
              <a:fillRect t="-42120"/>
            </a:stretch>
          </a:blipFill>
        </p:spPr>
      </p:sp>
      <p:sp>
        <p:nvSpPr>
          <p:cNvPr id="3" name="Freeform 3"/>
          <p:cNvSpPr/>
          <p:nvPr/>
        </p:nvSpPr>
        <p:spPr>
          <a:xfrm>
            <a:off x="159924" y="6049737"/>
            <a:ext cx="8695528" cy="2857110"/>
          </a:xfrm>
          <a:custGeom>
            <a:avLst/>
            <a:gdLst/>
            <a:ahLst/>
            <a:cxnLst/>
            <a:rect l="l" t="t" r="r" b="b"/>
            <a:pathLst>
              <a:path w="8695528" h="2857110">
                <a:moveTo>
                  <a:pt x="0" y="0"/>
                </a:moveTo>
                <a:lnTo>
                  <a:pt x="8695528" y="0"/>
                </a:lnTo>
                <a:lnTo>
                  <a:pt x="8695528" y="2857111"/>
                </a:lnTo>
                <a:lnTo>
                  <a:pt x="0" y="2857111"/>
                </a:lnTo>
                <a:lnTo>
                  <a:pt x="0" y="0"/>
                </a:lnTo>
                <a:close/>
              </a:path>
            </a:pathLst>
          </a:custGeom>
          <a:blipFill>
            <a:blip r:embed="rId4"/>
            <a:stretch>
              <a:fillRect l="-5211" r="-249"/>
            </a:stretch>
          </a:blipFill>
          <a:ln w="38100" cap="sq">
            <a:solidFill>
              <a:srgbClr val="000000"/>
            </a:solidFill>
            <a:prstDash val="solid"/>
            <a:miter/>
          </a:ln>
        </p:spPr>
      </p:sp>
      <p:sp>
        <p:nvSpPr>
          <p:cNvPr id="4" name="Freeform 4"/>
          <p:cNvSpPr/>
          <p:nvPr/>
        </p:nvSpPr>
        <p:spPr>
          <a:xfrm>
            <a:off x="9031980" y="1636031"/>
            <a:ext cx="9095582" cy="6268624"/>
          </a:xfrm>
          <a:custGeom>
            <a:avLst/>
            <a:gdLst/>
            <a:ahLst/>
            <a:cxnLst/>
            <a:rect l="l" t="t" r="r" b="b"/>
            <a:pathLst>
              <a:path w="9095582" h="6268624">
                <a:moveTo>
                  <a:pt x="0" y="0"/>
                </a:moveTo>
                <a:lnTo>
                  <a:pt x="9095582" y="0"/>
                </a:lnTo>
                <a:lnTo>
                  <a:pt x="9095582" y="6268625"/>
                </a:lnTo>
                <a:lnTo>
                  <a:pt x="0" y="6268625"/>
                </a:lnTo>
                <a:lnTo>
                  <a:pt x="0" y="0"/>
                </a:lnTo>
                <a:close/>
              </a:path>
            </a:pathLst>
          </a:custGeom>
          <a:blipFill>
            <a:blip r:embed="rId5"/>
            <a:stretch>
              <a:fillRect l="-1848" r="-1315"/>
            </a:stretch>
          </a:blipFill>
          <a:ln w="38100" cap="sq">
            <a:solidFill>
              <a:srgbClr val="000000"/>
            </a:solidFill>
            <a:prstDash val="solid"/>
            <a:miter/>
          </a:ln>
        </p:spPr>
      </p:sp>
      <p:sp>
        <p:nvSpPr>
          <p:cNvPr id="5" name="TextBox 5"/>
          <p:cNvSpPr txBox="1"/>
          <p:nvPr/>
        </p:nvSpPr>
        <p:spPr>
          <a:xfrm>
            <a:off x="2983281" y="2167133"/>
            <a:ext cx="2546747" cy="580389"/>
          </a:xfrm>
          <a:prstGeom prst="rect">
            <a:avLst/>
          </a:prstGeom>
        </p:spPr>
        <p:txBody>
          <a:bodyPr lIns="0" tIns="0" rIns="0" bIns="0" rtlCol="0" anchor="t">
            <a:spAutoFit/>
          </a:bodyPr>
          <a:lstStyle/>
          <a:p>
            <a:pPr algn="ctr">
              <a:lnSpc>
                <a:spcPts val="4760"/>
              </a:lnSpc>
            </a:pPr>
            <a:r>
              <a:rPr lang="en-US" sz="3400" b="1">
                <a:solidFill>
                  <a:srgbClr val="000000"/>
                </a:solidFill>
                <a:latin typeface="Canva Sans Bold"/>
                <a:ea typeface="Canva Sans Bold"/>
                <a:cs typeface="Canva Sans Bold"/>
                <a:sym typeface="Canva Sans Bold"/>
              </a:rPr>
              <a:t>SQL QUERY </a:t>
            </a:r>
          </a:p>
        </p:txBody>
      </p:sp>
      <p:sp>
        <p:nvSpPr>
          <p:cNvPr id="6" name="Freeform 6"/>
          <p:cNvSpPr/>
          <p:nvPr/>
        </p:nvSpPr>
        <p:spPr>
          <a:xfrm rot="915116">
            <a:off x="5337083" y="3323755"/>
            <a:ext cx="2620929" cy="740413"/>
          </a:xfrm>
          <a:custGeom>
            <a:avLst/>
            <a:gdLst/>
            <a:ahLst/>
            <a:cxnLst/>
            <a:rect l="l" t="t" r="r" b="b"/>
            <a:pathLst>
              <a:path w="2620929" h="740413">
                <a:moveTo>
                  <a:pt x="0" y="0"/>
                </a:moveTo>
                <a:lnTo>
                  <a:pt x="2620930" y="0"/>
                </a:lnTo>
                <a:lnTo>
                  <a:pt x="2620930" y="740412"/>
                </a:lnTo>
                <a:lnTo>
                  <a:pt x="0" y="7404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490509" flipH="1">
            <a:off x="9066253" y="8420946"/>
            <a:ext cx="2620929" cy="740413"/>
          </a:xfrm>
          <a:custGeom>
            <a:avLst/>
            <a:gdLst/>
            <a:ahLst/>
            <a:cxnLst/>
            <a:rect l="l" t="t" r="r" b="b"/>
            <a:pathLst>
              <a:path w="2620929" h="740413">
                <a:moveTo>
                  <a:pt x="2620930" y="0"/>
                </a:moveTo>
                <a:lnTo>
                  <a:pt x="0" y="0"/>
                </a:lnTo>
                <a:lnTo>
                  <a:pt x="0" y="740413"/>
                </a:lnTo>
                <a:lnTo>
                  <a:pt x="2620930" y="740413"/>
                </a:lnTo>
                <a:lnTo>
                  <a:pt x="262093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549008"/>
            <a:ext cx="18288000" cy="7737992"/>
          </a:xfrm>
          <a:custGeom>
            <a:avLst/>
            <a:gdLst/>
            <a:ahLst/>
            <a:cxnLst/>
            <a:rect l="l" t="t" r="r" b="b"/>
            <a:pathLst>
              <a:path w="18288000" h="7737992">
                <a:moveTo>
                  <a:pt x="0" y="0"/>
                </a:moveTo>
                <a:lnTo>
                  <a:pt x="18288000" y="0"/>
                </a:lnTo>
                <a:lnTo>
                  <a:pt x="18288000" y="7737992"/>
                </a:lnTo>
                <a:lnTo>
                  <a:pt x="0" y="7737992"/>
                </a:lnTo>
                <a:lnTo>
                  <a:pt x="0" y="0"/>
                </a:lnTo>
                <a:close/>
              </a:path>
            </a:pathLst>
          </a:custGeom>
          <a:blipFill>
            <a:blip r:embed="rId2">
              <a:alphaModFix amt="14000"/>
            </a:blip>
            <a:stretch>
              <a:fillRect l="-18294" t="-22049" r="-18294"/>
            </a:stretch>
          </a:blipFill>
        </p:spPr>
      </p:sp>
      <p:grpSp>
        <p:nvGrpSpPr>
          <p:cNvPr id="3" name="Group 3"/>
          <p:cNvGrpSpPr/>
          <p:nvPr/>
        </p:nvGrpSpPr>
        <p:grpSpPr>
          <a:xfrm>
            <a:off x="-28353" y="-97554"/>
            <a:ext cx="18316354" cy="2584213"/>
            <a:chOff x="0" y="0"/>
            <a:chExt cx="4896600" cy="758492"/>
          </a:xfrm>
        </p:grpSpPr>
        <p:sp>
          <p:nvSpPr>
            <p:cNvPr id="4" name="Freeform 4"/>
            <p:cNvSpPr/>
            <p:nvPr/>
          </p:nvSpPr>
          <p:spPr>
            <a:xfrm>
              <a:off x="0" y="0"/>
              <a:ext cx="4896600" cy="758492"/>
            </a:xfrm>
            <a:custGeom>
              <a:avLst/>
              <a:gdLst/>
              <a:ahLst/>
              <a:cxnLst/>
              <a:rect l="l" t="t" r="r" b="b"/>
              <a:pathLst>
                <a:path w="4896600" h="758492">
                  <a:moveTo>
                    <a:pt x="0" y="0"/>
                  </a:moveTo>
                  <a:lnTo>
                    <a:pt x="4896600" y="0"/>
                  </a:lnTo>
                  <a:lnTo>
                    <a:pt x="4896600" y="758492"/>
                  </a:lnTo>
                  <a:lnTo>
                    <a:pt x="0" y="758492"/>
                  </a:lnTo>
                  <a:close/>
                </a:path>
              </a:pathLst>
            </a:custGeom>
            <a:solidFill>
              <a:srgbClr val="153969"/>
            </a:solidFill>
          </p:spPr>
        </p:sp>
        <p:sp>
          <p:nvSpPr>
            <p:cNvPr id="5" name="TextBox 5"/>
            <p:cNvSpPr txBox="1"/>
            <p:nvPr/>
          </p:nvSpPr>
          <p:spPr>
            <a:xfrm>
              <a:off x="0" y="-66675"/>
              <a:ext cx="4896600" cy="825167"/>
            </a:xfrm>
            <a:prstGeom prst="rect">
              <a:avLst/>
            </a:prstGeom>
          </p:spPr>
          <p:txBody>
            <a:bodyPr lIns="50800" tIns="50800" rIns="50800" bIns="50800" rtlCol="0" anchor="ctr"/>
            <a:lstStyle/>
            <a:p>
              <a:pPr algn="ctr">
                <a:lnSpc>
                  <a:spcPts val="3639"/>
                </a:lnSpc>
              </a:pPr>
              <a:endParaRPr/>
            </a:p>
          </p:txBody>
        </p:sp>
      </p:grpSp>
      <p:grpSp>
        <p:nvGrpSpPr>
          <p:cNvPr id="6" name="Group 6"/>
          <p:cNvGrpSpPr/>
          <p:nvPr/>
        </p:nvGrpSpPr>
        <p:grpSpPr>
          <a:xfrm>
            <a:off x="-28354" y="0"/>
            <a:ext cx="18620129" cy="2549008"/>
            <a:chOff x="0" y="0"/>
            <a:chExt cx="25131571" cy="3398677"/>
          </a:xfrm>
        </p:grpSpPr>
        <p:pic>
          <p:nvPicPr>
            <p:cNvPr id="7" name="Picture 7"/>
            <p:cNvPicPr>
              <a:picLocks noChangeAspect="1"/>
            </p:cNvPicPr>
            <p:nvPr/>
          </p:nvPicPr>
          <p:blipFill>
            <a:blip r:embed="rId3">
              <a:alphaModFix amt="14000"/>
            </a:blip>
            <a:srcRect t="45492" b="45492"/>
            <a:stretch>
              <a:fillRect/>
            </a:stretch>
          </p:blipFill>
          <p:spPr>
            <a:xfrm>
              <a:off x="0" y="0"/>
              <a:ext cx="25131571" cy="3398677"/>
            </a:xfrm>
            <a:prstGeom prst="rect">
              <a:avLst/>
            </a:prstGeom>
          </p:spPr>
        </p:pic>
      </p:grpSp>
      <p:sp>
        <p:nvSpPr>
          <p:cNvPr id="8" name="Freeform 8"/>
          <p:cNvSpPr/>
          <p:nvPr/>
        </p:nvSpPr>
        <p:spPr>
          <a:xfrm>
            <a:off x="711280" y="4720515"/>
            <a:ext cx="1895716" cy="3175029"/>
          </a:xfrm>
          <a:custGeom>
            <a:avLst/>
            <a:gdLst/>
            <a:ahLst/>
            <a:cxnLst/>
            <a:rect l="l" t="t" r="r" b="b"/>
            <a:pathLst>
              <a:path w="1895716" h="3175029">
                <a:moveTo>
                  <a:pt x="0" y="0"/>
                </a:moveTo>
                <a:lnTo>
                  <a:pt x="1895717" y="0"/>
                </a:lnTo>
                <a:lnTo>
                  <a:pt x="1895717" y="3175029"/>
                </a:lnTo>
                <a:lnTo>
                  <a:pt x="0" y="3175029"/>
                </a:lnTo>
                <a:lnTo>
                  <a:pt x="0" y="0"/>
                </a:lnTo>
                <a:close/>
              </a:path>
            </a:pathLst>
          </a:custGeom>
          <a:blipFill>
            <a:blip r:embed="rId4"/>
            <a:stretch>
              <a:fillRect b="-5294"/>
            </a:stretch>
          </a:blipFill>
          <a:ln cap="sq">
            <a:noFill/>
            <a:prstDash val="solid"/>
            <a:miter/>
          </a:ln>
        </p:spPr>
      </p:sp>
      <p:sp>
        <p:nvSpPr>
          <p:cNvPr id="9" name="Freeform 9"/>
          <p:cNvSpPr/>
          <p:nvPr/>
        </p:nvSpPr>
        <p:spPr>
          <a:xfrm>
            <a:off x="4745860" y="4720515"/>
            <a:ext cx="1888992" cy="3284130"/>
          </a:xfrm>
          <a:custGeom>
            <a:avLst/>
            <a:gdLst/>
            <a:ahLst/>
            <a:cxnLst/>
            <a:rect l="l" t="t" r="r" b="b"/>
            <a:pathLst>
              <a:path w="1888992" h="3284130">
                <a:moveTo>
                  <a:pt x="0" y="0"/>
                </a:moveTo>
                <a:lnTo>
                  <a:pt x="1888992" y="0"/>
                </a:lnTo>
                <a:lnTo>
                  <a:pt x="1888992" y="3284130"/>
                </a:lnTo>
                <a:lnTo>
                  <a:pt x="0" y="3284130"/>
                </a:lnTo>
                <a:lnTo>
                  <a:pt x="0" y="0"/>
                </a:lnTo>
                <a:close/>
              </a:path>
            </a:pathLst>
          </a:custGeom>
          <a:blipFill>
            <a:blip r:embed="rId5"/>
            <a:stretch>
              <a:fillRect/>
            </a:stretch>
          </a:blipFill>
        </p:spPr>
      </p:sp>
      <p:sp>
        <p:nvSpPr>
          <p:cNvPr id="10" name="Freeform 10"/>
          <p:cNvSpPr/>
          <p:nvPr/>
        </p:nvSpPr>
        <p:spPr>
          <a:xfrm>
            <a:off x="1281124" y="3502156"/>
            <a:ext cx="378014" cy="1129934"/>
          </a:xfrm>
          <a:custGeom>
            <a:avLst/>
            <a:gdLst/>
            <a:ahLst/>
            <a:cxnLst/>
            <a:rect l="l" t="t" r="r" b="b"/>
            <a:pathLst>
              <a:path w="378014" h="1129934">
                <a:moveTo>
                  <a:pt x="0" y="0"/>
                </a:moveTo>
                <a:lnTo>
                  <a:pt x="378015" y="0"/>
                </a:lnTo>
                <a:lnTo>
                  <a:pt x="378015" y="1129933"/>
                </a:lnTo>
                <a:lnTo>
                  <a:pt x="0" y="11299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flipH="1">
            <a:off x="5501349" y="3502156"/>
            <a:ext cx="378014" cy="1129934"/>
          </a:xfrm>
          <a:custGeom>
            <a:avLst/>
            <a:gdLst/>
            <a:ahLst/>
            <a:cxnLst/>
            <a:rect l="l" t="t" r="r" b="b"/>
            <a:pathLst>
              <a:path w="378014" h="1129934">
                <a:moveTo>
                  <a:pt x="378014" y="0"/>
                </a:moveTo>
                <a:lnTo>
                  <a:pt x="0" y="0"/>
                </a:lnTo>
                <a:lnTo>
                  <a:pt x="0" y="1129933"/>
                </a:lnTo>
                <a:lnTo>
                  <a:pt x="378014" y="1129933"/>
                </a:lnTo>
                <a:lnTo>
                  <a:pt x="378014"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8479689" y="3599240"/>
            <a:ext cx="9552472" cy="1060388"/>
          </a:xfrm>
          <a:custGeom>
            <a:avLst/>
            <a:gdLst/>
            <a:ahLst/>
            <a:cxnLst/>
            <a:rect l="l" t="t" r="r" b="b"/>
            <a:pathLst>
              <a:path w="9552472" h="1060388">
                <a:moveTo>
                  <a:pt x="0" y="0"/>
                </a:moveTo>
                <a:lnTo>
                  <a:pt x="9552471" y="0"/>
                </a:lnTo>
                <a:lnTo>
                  <a:pt x="9552471" y="1060388"/>
                </a:lnTo>
                <a:lnTo>
                  <a:pt x="0" y="1060388"/>
                </a:lnTo>
                <a:lnTo>
                  <a:pt x="0" y="0"/>
                </a:lnTo>
                <a:close/>
              </a:path>
            </a:pathLst>
          </a:custGeom>
          <a:blipFill>
            <a:blip r:embed="rId10"/>
            <a:stretch>
              <a:fillRect t="-139" b="-139"/>
            </a:stretch>
          </a:blipFill>
          <a:ln w="38100" cap="sq">
            <a:solidFill>
              <a:srgbClr val="000000"/>
            </a:solidFill>
            <a:prstDash val="solid"/>
            <a:miter/>
          </a:ln>
        </p:spPr>
      </p:sp>
      <p:sp>
        <p:nvSpPr>
          <p:cNvPr id="13" name="Freeform 13"/>
          <p:cNvSpPr/>
          <p:nvPr/>
        </p:nvSpPr>
        <p:spPr>
          <a:xfrm>
            <a:off x="9295888" y="5694249"/>
            <a:ext cx="8736272" cy="3564051"/>
          </a:xfrm>
          <a:custGeom>
            <a:avLst/>
            <a:gdLst/>
            <a:ahLst/>
            <a:cxnLst/>
            <a:rect l="l" t="t" r="r" b="b"/>
            <a:pathLst>
              <a:path w="8736272" h="3564051">
                <a:moveTo>
                  <a:pt x="0" y="0"/>
                </a:moveTo>
                <a:lnTo>
                  <a:pt x="8736272" y="0"/>
                </a:lnTo>
                <a:lnTo>
                  <a:pt x="8736272" y="3564051"/>
                </a:lnTo>
                <a:lnTo>
                  <a:pt x="0" y="3564051"/>
                </a:lnTo>
                <a:lnTo>
                  <a:pt x="0" y="0"/>
                </a:lnTo>
                <a:close/>
              </a:path>
            </a:pathLst>
          </a:custGeom>
          <a:blipFill>
            <a:blip r:embed="rId11"/>
            <a:stretch>
              <a:fillRect/>
            </a:stretch>
          </a:blipFill>
          <a:ln w="38100" cap="sq">
            <a:solidFill>
              <a:srgbClr val="000000"/>
            </a:solidFill>
            <a:prstDash val="solid"/>
            <a:miter/>
          </a:ln>
        </p:spPr>
      </p:sp>
      <p:sp>
        <p:nvSpPr>
          <p:cNvPr id="14" name="Freeform 14"/>
          <p:cNvSpPr/>
          <p:nvPr/>
        </p:nvSpPr>
        <p:spPr>
          <a:xfrm rot="-847401">
            <a:off x="11063150" y="9579212"/>
            <a:ext cx="1897109" cy="535933"/>
          </a:xfrm>
          <a:custGeom>
            <a:avLst/>
            <a:gdLst/>
            <a:ahLst/>
            <a:cxnLst/>
            <a:rect l="l" t="t" r="r" b="b"/>
            <a:pathLst>
              <a:path w="1897109" h="535933">
                <a:moveTo>
                  <a:pt x="0" y="0"/>
                </a:moveTo>
                <a:lnTo>
                  <a:pt x="1897109" y="0"/>
                </a:lnTo>
                <a:lnTo>
                  <a:pt x="1897109" y="535934"/>
                </a:lnTo>
                <a:lnTo>
                  <a:pt x="0" y="53593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5" name="Freeform 15"/>
          <p:cNvSpPr/>
          <p:nvPr/>
        </p:nvSpPr>
        <p:spPr>
          <a:xfrm rot="-3965299">
            <a:off x="13190730" y="5073676"/>
            <a:ext cx="946589" cy="267411"/>
          </a:xfrm>
          <a:custGeom>
            <a:avLst/>
            <a:gdLst/>
            <a:ahLst/>
            <a:cxnLst/>
            <a:rect l="l" t="t" r="r" b="b"/>
            <a:pathLst>
              <a:path w="946589" h="267411">
                <a:moveTo>
                  <a:pt x="0" y="0"/>
                </a:moveTo>
                <a:lnTo>
                  <a:pt x="946589" y="0"/>
                </a:lnTo>
                <a:lnTo>
                  <a:pt x="946589" y="267412"/>
                </a:lnTo>
                <a:lnTo>
                  <a:pt x="0" y="26741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6" name="TextBox 16"/>
          <p:cNvSpPr txBox="1"/>
          <p:nvPr/>
        </p:nvSpPr>
        <p:spPr>
          <a:xfrm>
            <a:off x="-28353" y="-28422"/>
            <a:ext cx="18288000" cy="2452320"/>
          </a:xfrm>
          <a:prstGeom prst="rect">
            <a:avLst/>
          </a:prstGeom>
        </p:spPr>
        <p:txBody>
          <a:bodyPr lIns="0" tIns="0" rIns="0" bIns="0" rtlCol="0" anchor="t">
            <a:spAutoFit/>
          </a:bodyPr>
          <a:lstStyle/>
          <a:p>
            <a:pPr algn="ctr">
              <a:lnSpc>
                <a:spcPts val="3957"/>
              </a:lnSpc>
            </a:pPr>
            <a:r>
              <a:rPr lang="en-US" sz="2826" dirty="0">
                <a:solidFill>
                  <a:srgbClr val="102ECB"/>
                </a:solidFill>
                <a:latin typeface="Lexend Exa"/>
                <a:ea typeface="Lexend Exa"/>
                <a:cs typeface="Lexend Exa"/>
                <a:sym typeface="Lexend Exa"/>
              </a:rPr>
              <a:t> </a:t>
            </a:r>
            <a:r>
              <a:rPr lang="en-US" sz="2826" dirty="0">
                <a:solidFill>
                  <a:srgbClr val="E6CF03"/>
                </a:solidFill>
                <a:latin typeface="Lexend Exa"/>
                <a:ea typeface="Lexend Exa"/>
                <a:cs typeface="Lexend Exa"/>
                <a:sym typeface="Lexend Exa"/>
              </a:rPr>
              <a:t>Request 5</a:t>
            </a:r>
            <a:r>
              <a:rPr lang="en-US" sz="2826" dirty="0">
                <a:solidFill>
                  <a:srgbClr val="102ECB"/>
                </a:solidFill>
                <a:latin typeface="Lexend Exa"/>
                <a:ea typeface="Lexend Exa"/>
                <a:cs typeface="Lexend Exa"/>
                <a:sym typeface="Lexend Exa"/>
              </a:rPr>
              <a:t> </a:t>
            </a:r>
            <a:r>
              <a:rPr lang="en-US" sz="2826" dirty="0">
                <a:solidFill>
                  <a:srgbClr val="FFFFFF"/>
                </a:solidFill>
                <a:latin typeface="Lexend Exa"/>
                <a:ea typeface="Lexend Exa"/>
                <a:cs typeface="Lexend Exa"/>
                <a:sym typeface="Lexend Exa"/>
              </a:rPr>
              <a:t>-  Get the products that have the highest and lowest manufacturing costs. The final output should contain these fields,</a:t>
            </a:r>
          </a:p>
          <a:p>
            <a:pPr algn="ctr">
              <a:lnSpc>
                <a:spcPts val="3957"/>
              </a:lnSpc>
            </a:pPr>
            <a:r>
              <a:rPr lang="en-US" sz="2826" dirty="0">
                <a:solidFill>
                  <a:srgbClr val="FFFFFF"/>
                </a:solidFill>
                <a:latin typeface="Lexend Exa"/>
                <a:ea typeface="Lexend Exa"/>
                <a:cs typeface="Lexend Exa"/>
                <a:sym typeface="Lexend Exa"/>
              </a:rPr>
              <a:t>product_code </a:t>
            </a:r>
          </a:p>
          <a:p>
            <a:pPr algn="ctr">
              <a:lnSpc>
                <a:spcPts val="3957"/>
              </a:lnSpc>
            </a:pPr>
            <a:r>
              <a:rPr lang="en-US" sz="2826" dirty="0">
                <a:solidFill>
                  <a:srgbClr val="FFFFFF"/>
                </a:solidFill>
                <a:latin typeface="Lexend Exa"/>
                <a:ea typeface="Lexend Exa"/>
                <a:cs typeface="Lexend Exa"/>
                <a:sym typeface="Lexend Exa"/>
              </a:rPr>
              <a:t>product</a:t>
            </a:r>
          </a:p>
          <a:p>
            <a:pPr algn="ctr">
              <a:lnSpc>
                <a:spcPts val="3957"/>
              </a:lnSpc>
            </a:pPr>
            <a:r>
              <a:rPr lang="en-US" sz="2826" dirty="0">
                <a:solidFill>
                  <a:srgbClr val="FFFFFF"/>
                </a:solidFill>
                <a:latin typeface="Lexend Exa"/>
                <a:ea typeface="Lexend Exa"/>
                <a:cs typeface="Lexend Exa"/>
                <a:sym typeface="Lexend Exa"/>
              </a:rPr>
              <a:t> manufacturing_cost</a:t>
            </a:r>
          </a:p>
        </p:txBody>
      </p:sp>
      <p:sp>
        <p:nvSpPr>
          <p:cNvPr id="17" name="TextBox 17"/>
          <p:cNvSpPr txBox="1"/>
          <p:nvPr/>
        </p:nvSpPr>
        <p:spPr>
          <a:xfrm>
            <a:off x="1805946" y="2720149"/>
            <a:ext cx="3695402" cy="1516389"/>
          </a:xfrm>
          <a:prstGeom prst="rect">
            <a:avLst/>
          </a:prstGeom>
        </p:spPr>
        <p:txBody>
          <a:bodyPr lIns="0" tIns="0" rIns="0" bIns="0" rtlCol="0" anchor="t">
            <a:spAutoFit/>
          </a:bodyPr>
          <a:lstStyle/>
          <a:p>
            <a:pPr algn="ctr">
              <a:lnSpc>
                <a:spcPts val="4094"/>
              </a:lnSpc>
            </a:pPr>
            <a:r>
              <a:rPr lang="en-US" sz="2924" b="1">
                <a:solidFill>
                  <a:srgbClr val="000000"/>
                </a:solidFill>
                <a:latin typeface="Canva Sans Bold"/>
                <a:ea typeface="Canva Sans Bold"/>
                <a:cs typeface="Canva Sans Bold"/>
                <a:sym typeface="Canva Sans Bold"/>
              </a:rPr>
              <a:t>Product Having the </a:t>
            </a:r>
          </a:p>
          <a:p>
            <a:pPr algn="ctr">
              <a:lnSpc>
                <a:spcPts val="4094"/>
              </a:lnSpc>
            </a:pPr>
            <a:r>
              <a:rPr lang="en-US" sz="2924" b="1">
                <a:solidFill>
                  <a:srgbClr val="09E84E"/>
                </a:solidFill>
                <a:latin typeface="Canva Sans Bold"/>
                <a:ea typeface="Canva Sans Bold"/>
                <a:cs typeface="Canva Sans Bold"/>
                <a:sym typeface="Canva Sans Bold"/>
              </a:rPr>
              <a:t>HIGHEST</a:t>
            </a:r>
            <a:r>
              <a:rPr lang="en-US" sz="2924" b="1">
                <a:solidFill>
                  <a:srgbClr val="000000"/>
                </a:solidFill>
                <a:latin typeface="Canva Sans Bold"/>
                <a:ea typeface="Canva Sans Bold"/>
                <a:cs typeface="Canva Sans Bold"/>
                <a:sym typeface="Canva Sans Bold"/>
              </a:rPr>
              <a:t> &amp; </a:t>
            </a:r>
            <a:r>
              <a:rPr lang="en-US" sz="2924" b="1">
                <a:solidFill>
                  <a:srgbClr val="E10A0A"/>
                </a:solidFill>
                <a:latin typeface="Canva Sans Bold"/>
                <a:ea typeface="Canva Sans Bold"/>
                <a:cs typeface="Canva Sans Bold"/>
                <a:sym typeface="Canva Sans Bold"/>
              </a:rPr>
              <a:t>LOWEST</a:t>
            </a:r>
            <a:r>
              <a:rPr lang="en-US" sz="2924" b="1">
                <a:solidFill>
                  <a:srgbClr val="000000"/>
                </a:solidFill>
                <a:latin typeface="Canva Sans Bold"/>
                <a:ea typeface="Canva Sans Bold"/>
                <a:cs typeface="Canva Sans Bold"/>
                <a:sym typeface="Canva Sans Bold"/>
              </a:rPr>
              <a:t> </a:t>
            </a:r>
          </a:p>
          <a:p>
            <a:pPr algn="ctr">
              <a:lnSpc>
                <a:spcPts val="4094"/>
              </a:lnSpc>
            </a:pPr>
            <a:r>
              <a:rPr lang="en-US" sz="2924" b="1">
                <a:solidFill>
                  <a:srgbClr val="000000"/>
                </a:solidFill>
                <a:latin typeface="Canva Sans Bold"/>
                <a:ea typeface="Canva Sans Bold"/>
                <a:cs typeface="Canva Sans Bold"/>
                <a:sym typeface="Canva Sans Bold"/>
              </a:rPr>
              <a:t>manufacturing cost </a:t>
            </a:r>
          </a:p>
        </p:txBody>
      </p:sp>
      <p:sp>
        <p:nvSpPr>
          <p:cNvPr id="18" name="TextBox 18"/>
          <p:cNvSpPr txBox="1"/>
          <p:nvPr/>
        </p:nvSpPr>
        <p:spPr>
          <a:xfrm>
            <a:off x="8479689" y="9523647"/>
            <a:ext cx="2546747" cy="580389"/>
          </a:xfrm>
          <a:prstGeom prst="rect">
            <a:avLst/>
          </a:prstGeom>
        </p:spPr>
        <p:txBody>
          <a:bodyPr lIns="0" tIns="0" rIns="0" bIns="0" rtlCol="0" anchor="t">
            <a:spAutoFit/>
          </a:bodyPr>
          <a:lstStyle/>
          <a:p>
            <a:pPr algn="ctr">
              <a:lnSpc>
                <a:spcPts val="4760"/>
              </a:lnSpc>
            </a:pPr>
            <a:r>
              <a:rPr lang="en-US" sz="3400" b="1">
                <a:solidFill>
                  <a:srgbClr val="000000"/>
                </a:solidFill>
                <a:latin typeface="Canva Sans Bold"/>
                <a:ea typeface="Canva Sans Bold"/>
                <a:cs typeface="Canva Sans Bold"/>
                <a:sym typeface="Canva Sans Bold"/>
              </a:rPr>
              <a:t>SQL QUERY </a:t>
            </a:r>
          </a:p>
        </p:txBody>
      </p:sp>
      <p:sp>
        <p:nvSpPr>
          <p:cNvPr id="19" name="TextBox 19"/>
          <p:cNvSpPr txBox="1"/>
          <p:nvPr/>
        </p:nvSpPr>
        <p:spPr>
          <a:xfrm>
            <a:off x="416027" y="8066994"/>
            <a:ext cx="7408132" cy="1898007"/>
          </a:xfrm>
          <a:prstGeom prst="rect">
            <a:avLst/>
          </a:prstGeom>
        </p:spPr>
        <p:txBody>
          <a:bodyPr lIns="0" tIns="0" rIns="0" bIns="0" rtlCol="0" anchor="t">
            <a:spAutoFit/>
          </a:bodyPr>
          <a:lstStyle/>
          <a:p>
            <a:pPr marL="464250" lvl="1" indent="-232125" algn="l">
              <a:lnSpc>
                <a:spcPts val="3010"/>
              </a:lnSpc>
              <a:buFont typeface="Arial"/>
              <a:buChar char="•"/>
            </a:pPr>
            <a:r>
              <a:rPr lang="en-US" sz="2150" u="none" strike="noStrike" spc="191">
                <a:solidFill>
                  <a:srgbClr val="000000"/>
                </a:solidFill>
                <a:latin typeface="Lexend Deca"/>
                <a:ea typeface="Lexend Deca"/>
                <a:cs typeface="Lexend Deca"/>
                <a:sym typeface="Lexend Deca"/>
              </a:rPr>
              <a:t>The </a:t>
            </a:r>
            <a:r>
              <a:rPr lang="en-US" sz="2150" u="none" strike="noStrike" spc="191">
                <a:solidFill>
                  <a:srgbClr val="102ECB"/>
                </a:solidFill>
                <a:latin typeface="Lexend Deca"/>
                <a:ea typeface="Lexend Deca"/>
                <a:cs typeface="Lexend Deca"/>
                <a:sym typeface="Lexend Deca"/>
              </a:rPr>
              <a:t>AQ Master Wired X1 Ms (Standard1 variant)</a:t>
            </a:r>
            <a:r>
              <a:rPr lang="en-US" sz="2150" u="none" strike="noStrike" spc="191">
                <a:solidFill>
                  <a:srgbClr val="000000"/>
                </a:solidFill>
                <a:latin typeface="Lexend Deca"/>
                <a:ea typeface="Lexend Deca"/>
                <a:cs typeface="Lexend Deca"/>
                <a:sym typeface="Lexend Deca"/>
              </a:rPr>
              <a:t> has the </a:t>
            </a:r>
            <a:r>
              <a:rPr lang="en-US" sz="2150" u="none" strike="noStrike" spc="191">
                <a:solidFill>
                  <a:srgbClr val="E10A0A"/>
                </a:solidFill>
                <a:latin typeface="Lexend Deca"/>
                <a:ea typeface="Lexend Deca"/>
                <a:cs typeface="Lexend Deca"/>
                <a:sym typeface="Lexend Deca"/>
              </a:rPr>
              <a:t>Lowest </a:t>
            </a:r>
            <a:r>
              <a:rPr lang="en-US" sz="2150" u="none" strike="noStrike" spc="191">
                <a:solidFill>
                  <a:srgbClr val="000000"/>
                </a:solidFill>
                <a:latin typeface="Lexend Deca"/>
                <a:ea typeface="Lexend Deca"/>
                <a:cs typeface="Lexend Deca"/>
                <a:sym typeface="Lexend Deca"/>
              </a:rPr>
              <a:t>production expense.</a:t>
            </a:r>
          </a:p>
          <a:p>
            <a:pPr marL="464250" lvl="1" indent="-232125" algn="l">
              <a:lnSpc>
                <a:spcPts val="3010"/>
              </a:lnSpc>
              <a:buFont typeface="Arial"/>
              <a:buChar char="•"/>
            </a:pPr>
            <a:r>
              <a:rPr lang="en-US" sz="2150" u="none" strike="noStrike" spc="191">
                <a:solidFill>
                  <a:srgbClr val="102ECB"/>
                </a:solidFill>
                <a:latin typeface="Lexend Deca"/>
                <a:ea typeface="Lexend Deca"/>
                <a:cs typeface="Lexend Deca"/>
                <a:sym typeface="Lexend Deca"/>
              </a:rPr>
              <a:t>Personal Desktop: AQ Home Allin1 Gen2 (Variant:Plus3)</a:t>
            </a:r>
            <a:r>
              <a:rPr lang="en-US" sz="2150" u="none" strike="noStrike" spc="191">
                <a:solidFill>
                  <a:srgbClr val="000000"/>
                </a:solidFill>
                <a:latin typeface="Lexend Deca"/>
                <a:ea typeface="Lexend Deca"/>
                <a:cs typeface="Lexend Deca"/>
                <a:sym typeface="Lexend Deca"/>
              </a:rPr>
              <a:t> has the </a:t>
            </a:r>
            <a:r>
              <a:rPr lang="en-US" sz="2150" u="none" strike="noStrike" spc="191">
                <a:solidFill>
                  <a:srgbClr val="09E84E"/>
                </a:solidFill>
                <a:latin typeface="Lexend Deca"/>
                <a:ea typeface="Lexend Deca"/>
                <a:cs typeface="Lexend Deca"/>
                <a:sym typeface="Lexend Deca"/>
              </a:rPr>
              <a:t>Highest </a:t>
            </a:r>
            <a:r>
              <a:rPr lang="en-US" sz="2150" u="none" strike="noStrike" spc="191">
                <a:solidFill>
                  <a:srgbClr val="000000"/>
                </a:solidFill>
                <a:latin typeface="Lexend Deca"/>
                <a:ea typeface="Lexend Deca"/>
                <a:cs typeface="Lexend Deca"/>
                <a:sym typeface="Lexend Deca"/>
              </a:rPr>
              <a:t>production expense.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702" y="3059919"/>
            <a:ext cx="18568339" cy="7227081"/>
          </a:xfrm>
          <a:custGeom>
            <a:avLst/>
            <a:gdLst/>
            <a:ahLst/>
            <a:cxnLst/>
            <a:rect l="l" t="t" r="r" b="b"/>
            <a:pathLst>
              <a:path w="18568339" h="7227081">
                <a:moveTo>
                  <a:pt x="0" y="0"/>
                </a:moveTo>
                <a:lnTo>
                  <a:pt x="18568339" y="0"/>
                </a:lnTo>
                <a:lnTo>
                  <a:pt x="18568339" y="7227081"/>
                </a:lnTo>
                <a:lnTo>
                  <a:pt x="0" y="7227081"/>
                </a:lnTo>
                <a:lnTo>
                  <a:pt x="0" y="0"/>
                </a:lnTo>
                <a:close/>
              </a:path>
            </a:pathLst>
          </a:custGeom>
          <a:blipFill>
            <a:blip r:embed="rId2">
              <a:alphaModFix amt="14000"/>
            </a:blip>
            <a:stretch>
              <a:fillRect l="-612" t="-21879" r="-2122" b="-46391"/>
            </a:stretch>
          </a:blipFill>
        </p:spPr>
      </p:sp>
      <p:grpSp>
        <p:nvGrpSpPr>
          <p:cNvPr id="3" name="Group 3"/>
          <p:cNvGrpSpPr/>
          <p:nvPr/>
        </p:nvGrpSpPr>
        <p:grpSpPr>
          <a:xfrm>
            <a:off x="0" y="-253157"/>
            <a:ext cx="18480637" cy="3313076"/>
            <a:chOff x="0" y="-66675"/>
            <a:chExt cx="4867328" cy="872580"/>
          </a:xfrm>
        </p:grpSpPr>
        <p:sp>
          <p:nvSpPr>
            <p:cNvPr id="4" name="Freeform 4"/>
            <p:cNvSpPr/>
            <p:nvPr/>
          </p:nvSpPr>
          <p:spPr>
            <a:xfrm>
              <a:off x="0" y="0"/>
              <a:ext cx="4820061" cy="805905"/>
            </a:xfrm>
            <a:custGeom>
              <a:avLst/>
              <a:gdLst/>
              <a:ahLst/>
              <a:cxnLst/>
              <a:rect l="l" t="t" r="r" b="b"/>
              <a:pathLst>
                <a:path w="4867328" h="805905">
                  <a:moveTo>
                    <a:pt x="0" y="0"/>
                  </a:moveTo>
                  <a:lnTo>
                    <a:pt x="4867328" y="0"/>
                  </a:lnTo>
                  <a:lnTo>
                    <a:pt x="4867328" y="805905"/>
                  </a:lnTo>
                  <a:lnTo>
                    <a:pt x="0" y="805905"/>
                  </a:lnTo>
                  <a:close/>
                </a:path>
              </a:pathLst>
            </a:custGeom>
            <a:solidFill>
              <a:srgbClr val="153969"/>
            </a:solidFill>
          </p:spPr>
        </p:sp>
        <p:sp>
          <p:nvSpPr>
            <p:cNvPr id="5" name="TextBox 5"/>
            <p:cNvSpPr txBox="1"/>
            <p:nvPr/>
          </p:nvSpPr>
          <p:spPr>
            <a:xfrm>
              <a:off x="0" y="-66675"/>
              <a:ext cx="4867328" cy="872580"/>
            </a:xfrm>
            <a:prstGeom prst="rect">
              <a:avLst/>
            </a:prstGeom>
          </p:spPr>
          <p:txBody>
            <a:bodyPr lIns="50800" tIns="50800" rIns="50800" bIns="50800" rtlCol="0" anchor="ctr"/>
            <a:lstStyle/>
            <a:p>
              <a:pPr algn="ctr">
                <a:lnSpc>
                  <a:spcPts val="3639"/>
                </a:lnSpc>
              </a:pPr>
              <a:endParaRPr/>
            </a:p>
          </p:txBody>
        </p:sp>
      </p:grpSp>
      <p:grpSp>
        <p:nvGrpSpPr>
          <p:cNvPr id="6" name="Group 6"/>
          <p:cNvGrpSpPr/>
          <p:nvPr/>
        </p:nvGrpSpPr>
        <p:grpSpPr>
          <a:xfrm>
            <a:off x="1" y="-79962"/>
            <a:ext cx="18179638" cy="2979957"/>
            <a:chOff x="0" y="0"/>
            <a:chExt cx="25131571" cy="3973276"/>
          </a:xfrm>
        </p:grpSpPr>
        <p:pic>
          <p:nvPicPr>
            <p:cNvPr id="7" name="Picture 7"/>
            <p:cNvPicPr>
              <a:picLocks noChangeAspect="1"/>
            </p:cNvPicPr>
            <p:nvPr/>
          </p:nvPicPr>
          <p:blipFill>
            <a:blip r:embed="rId3">
              <a:alphaModFix amt="14000"/>
            </a:blip>
            <a:srcRect t="44730" b="44730"/>
            <a:stretch>
              <a:fillRect/>
            </a:stretch>
          </p:blipFill>
          <p:spPr>
            <a:xfrm>
              <a:off x="0" y="0"/>
              <a:ext cx="25131571" cy="3973276"/>
            </a:xfrm>
            <a:prstGeom prst="rect">
              <a:avLst/>
            </a:prstGeom>
          </p:spPr>
        </p:pic>
      </p:grpSp>
      <p:sp>
        <p:nvSpPr>
          <p:cNvPr id="8" name="Freeform 8"/>
          <p:cNvSpPr/>
          <p:nvPr/>
        </p:nvSpPr>
        <p:spPr>
          <a:xfrm>
            <a:off x="4164879" y="7049334"/>
            <a:ext cx="6927022" cy="2582254"/>
          </a:xfrm>
          <a:custGeom>
            <a:avLst/>
            <a:gdLst/>
            <a:ahLst/>
            <a:cxnLst/>
            <a:rect l="l" t="t" r="r" b="b"/>
            <a:pathLst>
              <a:path w="6927022" h="2582254">
                <a:moveTo>
                  <a:pt x="0" y="0"/>
                </a:moveTo>
                <a:lnTo>
                  <a:pt x="6927022" y="0"/>
                </a:lnTo>
                <a:lnTo>
                  <a:pt x="6927022" y="2582254"/>
                </a:lnTo>
                <a:lnTo>
                  <a:pt x="0" y="2582254"/>
                </a:lnTo>
                <a:lnTo>
                  <a:pt x="0" y="0"/>
                </a:lnTo>
                <a:close/>
              </a:path>
            </a:pathLst>
          </a:custGeom>
          <a:blipFill>
            <a:blip r:embed="rId4"/>
            <a:stretch>
              <a:fillRect l="-521" r="-521"/>
            </a:stretch>
          </a:blipFill>
          <a:ln w="38100" cap="sq">
            <a:solidFill>
              <a:srgbClr val="000000"/>
            </a:solidFill>
            <a:prstDash val="solid"/>
            <a:miter/>
          </a:ln>
        </p:spPr>
      </p:sp>
      <p:sp>
        <p:nvSpPr>
          <p:cNvPr id="9" name="Freeform 9"/>
          <p:cNvSpPr/>
          <p:nvPr/>
        </p:nvSpPr>
        <p:spPr>
          <a:xfrm>
            <a:off x="11213432" y="4379148"/>
            <a:ext cx="6966206" cy="3961313"/>
          </a:xfrm>
          <a:custGeom>
            <a:avLst/>
            <a:gdLst/>
            <a:ahLst/>
            <a:cxnLst/>
            <a:rect l="l" t="t" r="r" b="b"/>
            <a:pathLst>
              <a:path w="6966206" h="3961313">
                <a:moveTo>
                  <a:pt x="0" y="0"/>
                </a:moveTo>
                <a:lnTo>
                  <a:pt x="6966206" y="0"/>
                </a:lnTo>
                <a:lnTo>
                  <a:pt x="6966206" y="3961313"/>
                </a:lnTo>
                <a:lnTo>
                  <a:pt x="0" y="3961313"/>
                </a:lnTo>
                <a:lnTo>
                  <a:pt x="0" y="0"/>
                </a:lnTo>
                <a:close/>
              </a:path>
            </a:pathLst>
          </a:custGeom>
          <a:blipFill>
            <a:blip r:embed="rId5"/>
            <a:stretch>
              <a:fillRect l="-1797" t="-2681" r="-1797"/>
            </a:stretch>
          </a:blipFill>
        </p:spPr>
      </p:sp>
      <p:sp>
        <p:nvSpPr>
          <p:cNvPr id="10" name="Freeform 10"/>
          <p:cNvSpPr/>
          <p:nvPr/>
        </p:nvSpPr>
        <p:spPr>
          <a:xfrm>
            <a:off x="403189" y="3499391"/>
            <a:ext cx="9722057" cy="3111793"/>
          </a:xfrm>
          <a:custGeom>
            <a:avLst/>
            <a:gdLst/>
            <a:ahLst/>
            <a:cxnLst/>
            <a:rect l="l" t="t" r="r" b="b"/>
            <a:pathLst>
              <a:path w="9722057" h="3111793">
                <a:moveTo>
                  <a:pt x="0" y="0"/>
                </a:moveTo>
                <a:lnTo>
                  <a:pt x="9722057" y="0"/>
                </a:lnTo>
                <a:lnTo>
                  <a:pt x="9722057" y="3111793"/>
                </a:lnTo>
                <a:lnTo>
                  <a:pt x="0" y="3111793"/>
                </a:lnTo>
                <a:lnTo>
                  <a:pt x="0" y="0"/>
                </a:lnTo>
                <a:close/>
              </a:path>
            </a:pathLst>
          </a:custGeom>
          <a:blipFill>
            <a:blip r:embed="rId6"/>
            <a:stretch>
              <a:fillRect r="-274" b="-4282"/>
            </a:stretch>
          </a:blipFill>
          <a:ln w="38100" cap="sq">
            <a:solidFill>
              <a:srgbClr val="000000"/>
            </a:solidFill>
            <a:prstDash val="solid"/>
            <a:miter/>
          </a:ln>
        </p:spPr>
      </p:sp>
      <p:sp>
        <p:nvSpPr>
          <p:cNvPr id="11" name="TextBox 11"/>
          <p:cNvSpPr txBox="1"/>
          <p:nvPr/>
        </p:nvSpPr>
        <p:spPr>
          <a:xfrm>
            <a:off x="192637" y="7473497"/>
            <a:ext cx="2546747" cy="580389"/>
          </a:xfrm>
          <a:prstGeom prst="rect">
            <a:avLst/>
          </a:prstGeom>
        </p:spPr>
        <p:txBody>
          <a:bodyPr lIns="0" tIns="0" rIns="0" bIns="0" rtlCol="0" anchor="t">
            <a:spAutoFit/>
          </a:bodyPr>
          <a:lstStyle/>
          <a:p>
            <a:pPr algn="ctr">
              <a:lnSpc>
                <a:spcPts val="4760"/>
              </a:lnSpc>
            </a:pPr>
            <a:r>
              <a:rPr lang="en-US" sz="3400" b="1">
                <a:solidFill>
                  <a:srgbClr val="000000"/>
                </a:solidFill>
                <a:latin typeface="Canva Sans Bold"/>
                <a:ea typeface="Canva Sans Bold"/>
                <a:cs typeface="Canva Sans Bold"/>
                <a:sym typeface="Canva Sans Bold"/>
              </a:rPr>
              <a:t>SQL QUERY </a:t>
            </a:r>
          </a:p>
        </p:txBody>
      </p:sp>
      <p:sp>
        <p:nvSpPr>
          <p:cNvPr id="12" name="Freeform 12"/>
          <p:cNvSpPr/>
          <p:nvPr/>
        </p:nvSpPr>
        <p:spPr>
          <a:xfrm rot="-3281899">
            <a:off x="2325655" y="7272205"/>
            <a:ext cx="1897109" cy="535933"/>
          </a:xfrm>
          <a:custGeom>
            <a:avLst/>
            <a:gdLst/>
            <a:ahLst/>
            <a:cxnLst/>
            <a:rect l="l" t="t" r="r" b="b"/>
            <a:pathLst>
              <a:path w="1897109" h="535933">
                <a:moveTo>
                  <a:pt x="0" y="0"/>
                </a:moveTo>
                <a:lnTo>
                  <a:pt x="1897109" y="0"/>
                </a:lnTo>
                <a:lnTo>
                  <a:pt x="1897109" y="535933"/>
                </a:lnTo>
                <a:lnTo>
                  <a:pt x="0" y="5359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rot="-6707928" flipH="1">
            <a:off x="9863896" y="5950667"/>
            <a:ext cx="1426769" cy="403062"/>
          </a:xfrm>
          <a:custGeom>
            <a:avLst/>
            <a:gdLst/>
            <a:ahLst/>
            <a:cxnLst/>
            <a:rect l="l" t="t" r="r" b="b"/>
            <a:pathLst>
              <a:path w="1426769" h="403062">
                <a:moveTo>
                  <a:pt x="1426769" y="0"/>
                </a:moveTo>
                <a:lnTo>
                  <a:pt x="0" y="0"/>
                </a:lnTo>
                <a:lnTo>
                  <a:pt x="0" y="403063"/>
                </a:lnTo>
                <a:lnTo>
                  <a:pt x="1426769" y="403063"/>
                </a:lnTo>
                <a:lnTo>
                  <a:pt x="1426769"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192637" y="-47625"/>
            <a:ext cx="18074704" cy="3036472"/>
          </a:xfrm>
          <a:prstGeom prst="rect">
            <a:avLst/>
          </a:prstGeom>
        </p:spPr>
        <p:txBody>
          <a:bodyPr wrap="square" lIns="0" tIns="0" rIns="0" bIns="0" rtlCol="0" anchor="t">
            <a:spAutoFit/>
          </a:bodyPr>
          <a:lstStyle/>
          <a:p>
            <a:pPr algn="ctr">
              <a:lnSpc>
                <a:spcPts val="3957"/>
              </a:lnSpc>
            </a:pPr>
            <a:r>
              <a:rPr lang="en-US" sz="2826">
                <a:solidFill>
                  <a:srgbClr val="102ECB"/>
                </a:solidFill>
                <a:latin typeface="Lexend Exa"/>
                <a:ea typeface="Lexend Exa"/>
                <a:cs typeface="Lexend Exa"/>
                <a:sym typeface="Lexend Exa"/>
              </a:rPr>
              <a:t> </a:t>
            </a:r>
            <a:r>
              <a:rPr lang="en-US" sz="2826">
                <a:solidFill>
                  <a:srgbClr val="E6CF03"/>
                </a:solidFill>
                <a:latin typeface="Lexend Exa"/>
                <a:ea typeface="Lexend Exa"/>
                <a:cs typeface="Lexend Exa"/>
                <a:sym typeface="Lexend Exa"/>
              </a:rPr>
              <a:t>Request 6</a:t>
            </a:r>
            <a:r>
              <a:rPr lang="en-US" sz="2826">
                <a:solidFill>
                  <a:srgbClr val="102ECB"/>
                </a:solidFill>
                <a:latin typeface="Lexend Exa"/>
                <a:ea typeface="Lexend Exa"/>
                <a:cs typeface="Lexend Exa"/>
                <a:sym typeface="Lexend Exa"/>
              </a:rPr>
              <a:t> </a:t>
            </a:r>
            <a:r>
              <a:rPr lang="en-US" sz="2826">
                <a:solidFill>
                  <a:srgbClr val="FFFFFF"/>
                </a:solidFill>
                <a:latin typeface="Lexend Exa"/>
                <a:ea typeface="Lexend Exa"/>
                <a:cs typeface="Lexend Exa"/>
                <a:sym typeface="Lexend Exa"/>
              </a:rPr>
              <a:t>-  Generate a report which contains the top 5 customers who received an average high pre_invoice_discount_pct for the fiscal year 2021 and in the Indian market. The final output contains these fields,</a:t>
            </a:r>
          </a:p>
          <a:p>
            <a:pPr algn="ctr">
              <a:lnSpc>
                <a:spcPts val="3957"/>
              </a:lnSpc>
            </a:pPr>
            <a:r>
              <a:rPr lang="en-US" sz="2826">
                <a:solidFill>
                  <a:srgbClr val="FFFFFF"/>
                </a:solidFill>
                <a:latin typeface="Lexend Exa"/>
                <a:ea typeface="Lexend Exa"/>
                <a:cs typeface="Lexend Exa"/>
                <a:sym typeface="Lexend Exa"/>
              </a:rPr>
              <a:t>customer_code </a:t>
            </a:r>
          </a:p>
          <a:p>
            <a:pPr algn="ctr">
              <a:lnSpc>
                <a:spcPts val="3957"/>
              </a:lnSpc>
            </a:pPr>
            <a:r>
              <a:rPr lang="en-US" sz="2826">
                <a:solidFill>
                  <a:srgbClr val="FFFFFF"/>
                </a:solidFill>
                <a:latin typeface="Lexend Exa"/>
                <a:ea typeface="Lexend Exa"/>
                <a:cs typeface="Lexend Exa"/>
                <a:sym typeface="Lexend Exa"/>
              </a:rPr>
              <a:t>customer </a:t>
            </a:r>
          </a:p>
          <a:p>
            <a:pPr algn="ctr">
              <a:lnSpc>
                <a:spcPts val="3957"/>
              </a:lnSpc>
            </a:pPr>
            <a:r>
              <a:rPr lang="en-US" sz="2826">
                <a:solidFill>
                  <a:srgbClr val="FFFFFF"/>
                </a:solidFill>
                <a:latin typeface="Lexend Exa"/>
                <a:ea typeface="Lexend Exa"/>
                <a:cs typeface="Lexend Exa"/>
                <a:sym typeface="Lexend Exa"/>
              </a:rPr>
              <a:t>average_discount_percentage</a:t>
            </a:r>
          </a:p>
        </p:txBody>
      </p:sp>
      <p:sp>
        <p:nvSpPr>
          <p:cNvPr id="15" name="TextBox 15"/>
          <p:cNvSpPr txBox="1"/>
          <p:nvPr/>
        </p:nvSpPr>
        <p:spPr>
          <a:xfrm>
            <a:off x="11271369" y="3219295"/>
            <a:ext cx="6850332" cy="940778"/>
          </a:xfrm>
          <a:prstGeom prst="rect">
            <a:avLst/>
          </a:prstGeom>
        </p:spPr>
        <p:txBody>
          <a:bodyPr lIns="0" tIns="0" rIns="0" bIns="0" rtlCol="0" anchor="t">
            <a:spAutoFit/>
          </a:bodyPr>
          <a:lstStyle/>
          <a:p>
            <a:pPr algn="ctr">
              <a:lnSpc>
                <a:spcPts val="3796"/>
              </a:lnSpc>
            </a:pPr>
            <a:r>
              <a:rPr lang="en-US" sz="2711" b="1">
                <a:solidFill>
                  <a:srgbClr val="102ECB"/>
                </a:solidFill>
                <a:latin typeface="Canva Sans Bold"/>
                <a:ea typeface="Canva Sans Bold"/>
                <a:cs typeface="Canva Sans Bold"/>
                <a:sym typeface="Canva Sans Bold"/>
              </a:rPr>
              <a:t>Top 5 Indian</a:t>
            </a:r>
            <a:r>
              <a:rPr lang="en-US" sz="2711" b="1">
                <a:solidFill>
                  <a:srgbClr val="000000"/>
                </a:solidFill>
                <a:latin typeface="Canva Sans Bold"/>
                <a:ea typeface="Canva Sans Bold"/>
                <a:cs typeface="Canva Sans Bold"/>
                <a:sym typeface="Canva Sans Bold"/>
              </a:rPr>
              <a:t> Customer  with highest average discount Percentage by </a:t>
            </a:r>
            <a:r>
              <a:rPr lang="en-US" sz="2711" b="1">
                <a:solidFill>
                  <a:srgbClr val="102ECB"/>
                </a:solidFill>
                <a:latin typeface="Canva Sans Bold"/>
                <a:ea typeface="Canva Sans Bold"/>
                <a:cs typeface="Canva Sans Bold"/>
                <a:sym typeface="Canva Sans Bold"/>
              </a:rPr>
              <a:t>FY 2021</a:t>
            </a:r>
          </a:p>
        </p:txBody>
      </p:sp>
      <p:sp>
        <p:nvSpPr>
          <p:cNvPr id="16" name="TextBox 16"/>
          <p:cNvSpPr txBox="1"/>
          <p:nvPr/>
        </p:nvSpPr>
        <p:spPr>
          <a:xfrm>
            <a:off x="11091901" y="8511911"/>
            <a:ext cx="7209268" cy="1590448"/>
          </a:xfrm>
          <a:prstGeom prst="rect">
            <a:avLst/>
          </a:prstGeom>
        </p:spPr>
        <p:txBody>
          <a:bodyPr lIns="0" tIns="0" rIns="0" bIns="0" rtlCol="0" anchor="t">
            <a:spAutoFit/>
          </a:bodyPr>
          <a:lstStyle/>
          <a:p>
            <a:pPr marL="487704" lvl="1" indent="-243852" algn="l">
              <a:lnSpc>
                <a:spcPts val="3162"/>
              </a:lnSpc>
              <a:buFont typeface="Arial"/>
              <a:buChar char="•"/>
            </a:pPr>
            <a:r>
              <a:rPr lang="en-US" sz="2258" spc="201">
                <a:solidFill>
                  <a:srgbClr val="09E84E"/>
                </a:solidFill>
                <a:latin typeface="Lexend Deca"/>
                <a:ea typeface="Lexend Deca"/>
                <a:cs typeface="Lexend Deca"/>
                <a:sym typeface="Lexend Deca"/>
              </a:rPr>
              <a:t>Flipkart</a:t>
            </a:r>
            <a:r>
              <a:rPr lang="en-US" sz="2258" spc="201">
                <a:solidFill>
                  <a:srgbClr val="000000"/>
                </a:solidFill>
                <a:latin typeface="Lexend Deca"/>
                <a:ea typeface="Lexend Deca"/>
                <a:cs typeface="Lexend Deca"/>
                <a:sym typeface="Lexend Deca"/>
              </a:rPr>
              <a:t> received the highest average pre-invoice discount.</a:t>
            </a:r>
          </a:p>
          <a:p>
            <a:pPr marL="487704" lvl="1" indent="-243852" algn="l">
              <a:lnSpc>
                <a:spcPts val="3162"/>
              </a:lnSpc>
              <a:buFont typeface="Arial"/>
              <a:buChar char="•"/>
            </a:pPr>
            <a:r>
              <a:rPr lang="en-US" sz="2258" u="none" strike="noStrike" spc="201">
                <a:solidFill>
                  <a:srgbClr val="E10A0A"/>
                </a:solidFill>
                <a:latin typeface="Lexend Deca"/>
                <a:ea typeface="Lexend Deca"/>
                <a:cs typeface="Lexend Deca"/>
                <a:sym typeface="Lexend Deca"/>
              </a:rPr>
              <a:t>Amazon</a:t>
            </a:r>
            <a:r>
              <a:rPr lang="en-US" sz="2258" u="none" strike="noStrike" spc="201">
                <a:solidFill>
                  <a:srgbClr val="000000"/>
                </a:solidFill>
                <a:latin typeface="Lexend Deca"/>
                <a:ea typeface="Lexend Deca"/>
                <a:cs typeface="Lexend Deca"/>
                <a:sym typeface="Lexend Deca"/>
              </a:rPr>
              <a:t> received the lowest average pre-invoice discount.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061" y="2680840"/>
            <a:ext cx="18250939" cy="7606160"/>
          </a:xfrm>
          <a:custGeom>
            <a:avLst/>
            <a:gdLst/>
            <a:ahLst/>
            <a:cxnLst/>
            <a:rect l="l" t="t" r="r" b="b"/>
            <a:pathLst>
              <a:path w="18250939" h="7606160">
                <a:moveTo>
                  <a:pt x="0" y="0"/>
                </a:moveTo>
                <a:lnTo>
                  <a:pt x="18250939" y="0"/>
                </a:lnTo>
                <a:lnTo>
                  <a:pt x="18250939" y="7606160"/>
                </a:lnTo>
                <a:lnTo>
                  <a:pt x="0" y="7606160"/>
                </a:lnTo>
                <a:lnTo>
                  <a:pt x="0" y="0"/>
                </a:lnTo>
                <a:close/>
              </a:path>
            </a:pathLst>
          </a:custGeom>
          <a:blipFill>
            <a:blip r:embed="rId2">
              <a:alphaModFix amt="14000"/>
            </a:blip>
            <a:stretch>
              <a:fillRect t="-51865" b="-16099"/>
            </a:stretch>
          </a:blipFill>
        </p:spPr>
      </p:sp>
      <p:grpSp>
        <p:nvGrpSpPr>
          <p:cNvPr id="3" name="Group 3"/>
          <p:cNvGrpSpPr/>
          <p:nvPr/>
        </p:nvGrpSpPr>
        <p:grpSpPr>
          <a:xfrm>
            <a:off x="9525" y="0"/>
            <a:ext cx="18250939" cy="2677160"/>
            <a:chOff x="0" y="0"/>
            <a:chExt cx="4864820" cy="705096"/>
          </a:xfrm>
        </p:grpSpPr>
        <p:sp>
          <p:nvSpPr>
            <p:cNvPr id="4" name="Freeform 4"/>
            <p:cNvSpPr/>
            <p:nvPr/>
          </p:nvSpPr>
          <p:spPr>
            <a:xfrm>
              <a:off x="0" y="0"/>
              <a:ext cx="4864820" cy="705096"/>
            </a:xfrm>
            <a:custGeom>
              <a:avLst/>
              <a:gdLst/>
              <a:ahLst/>
              <a:cxnLst/>
              <a:rect l="l" t="t" r="r" b="b"/>
              <a:pathLst>
                <a:path w="4864820" h="705096">
                  <a:moveTo>
                    <a:pt x="0" y="0"/>
                  </a:moveTo>
                  <a:lnTo>
                    <a:pt x="4864820" y="0"/>
                  </a:lnTo>
                  <a:lnTo>
                    <a:pt x="4864820" y="705096"/>
                  </a:lnTo>
                  <a:lnTo>
                    <a:pt x="0" y="705096"/>
                  </a:lnTo>
                  <a:close/>
                </a:path>
              </a:pathLst>
            </a:custGeom>
            <a:solidFill>
              <a:srgbClr val="153969"/>
            </a:solidFill>
          </p:spPr>
        </p:sp>
        <p:sp>
          <p:nvSpPr>
            <p:cNvPr id="5" name="TextBox 5"/>
            <p:cNvSpPr txBox="1"/>
            <p:nvPr/>
          </p:nvSpPr>
          <p:spPr>
            <a:xfrm>
              <a:off x="0" y="-66675"/>
              <a:ext cx="4864820" cy="771771"/>
            </a:xfrm>
            <a:prstGeom prst="rect">
              <a:avLst/>
            </a:prstGeom>
          </p:spPr>
          <p:txBody>
            <a:bodyPr lIns="50800" tIns="50800" rIns="50800" bIns="50800" rtlCol="0" anchor="ctr"/>
            <a:lstStyle/>
            <a:p>
              <a:pPr algn="ctr">
                <a:lnSpc>
                  <a:spcPts val="3639"/>
                </a:lnSpc>
              </a:pPr>
              <a:endParaRPr/>
            </a:p>
          </p:txBody>
        </p:sp>
      </p:grpSp>
      <p:grpSp>
        <p:nvGrpSpPr>
          <p:cNvPr id="6" name="Group 6"/>
          <p:cNvGrpSpPr/>
          <p:nvPr/>
        </p:nvGrpSpPr>
        <p:grpSpPr>
          <a:xfrm>
            <a:off x="-179258" y="0"/>
            <a:ext cx="18467258" cy="2680840"/>
            <a:chOff x="0" y="0"/>
            <a:chExt cx="25131571" cy="3574453"/>
          </a:xfrm>
        </p:grpSpPr>
        <p:pic>
          <p:nvPicPr>
            <p:cNvPr id="7" name="Picture 7"/>
            <p:cNvPicPr>
              <a:picLocks noChangeAspect="1"/>
            </p:cNvPicPr>
            <p:nvPr/>
          </p:nvPicPr>
          <p:blipFill>
            <a:blip r:embed="rId3">
              <a:alphaModFix amt="14000"/>
            </a:blip>
            <a:srcRect t="45259" b="45259"/>
            <a:stretch>
              <a:fillRect/>
            </a:stretch>
          </p:blipFill>
          <p:spPr>
            <a:xfrm>
              <a:off x="0" y="0"/>
              <a:ext cx="25131571" cy="3574453"/>
            </a:xfrm>
            <a:prstGeom prst="rect">
              <a:avLst/>
            </a:prstGeom>
          </p:spPr>
        </p:pic>
      </p:grpSp>
      <p:sp>
        <p:nvSpPr>
          <p:cNvPr id="8" name="Freeform 8"/>
          <p:cNvSpPr/>
          <p:nvPr/>
        </p:nvSpPr>
        <p:spPr>
          <a:xfrm>
            <a:off x="143911" y="2983750"/>
            <a:ext cx="8836363" cy="2910069"/>
          </a:xfrm>
          <a:custGeom>
            <a:avLst/>
            <a:gdLst/>
            <a:ahLst/>
            <a:cxnLst/>
            <a:rect l="l" t="t" r="r" b="b"/>
            <a:pathLst>
              <a:path w="8836363" h="2910069">
                <a:moveTo>
                  <a:pt x="0" y="0"/>
                </a:moveTo>
                <a:lnTo>
                  <a:pt x="8836363" y="0"/>
                </a:lnTo>
                <a:lnTo>
                  <a:pt x="8836363" y="2910070"/>
                </a:lnTo>
                <a:lnTo>
                  <a:pt x="0" y="2910070"/>
                </a:lnTo>
                <a:lnTo>
                  <a:pt x="0" y="0"/>
                </a:lnTo>
                <a:close/>
              </a:path>
            </a:pathLst>
          </a:custGeom>
          <a:blipFill>
            <a:blip r:embed="rId4"/>
            <a:stretch>
              <a:fillRect r="-2635"/>
            </a:stretch>
          </a:blipFill>
          <a:ln w="38100" cap="sq">
            <a:solidFill>
              <a:srgbClr val="000000"/>
            </a:solidFill>
            <a:prstDash val="solid"/>
            <a:miter/>
          </a:ln>
        </p:spPr>
      </p:sp>
      <p:sp>
        <p:nvSpPr>
          <p:cNvPr id="9" name="Freeform 9"/>
          <p:cNvSpPr/>
          <p:nvPr/>
        </p:nvSpPr>
        <p:spPr>
          <a:xfrm>
            <a:off x="12534094" y="7761244"/>
            <a:ext cx="3824471" cy="2153067"/>
          </a:xfrm>
          <a:custGeom>
            <a:avLst/>
            <a:gdLst/>
            <a:ahLst/>
            <a:cxnLst/>
            <a:rect l="l" t="t" r="r" b="b"/>
            <a:pathLst>
              <a:path w="3824471" h="2153067">
                <a:moveTo>
                  <a:pt x="0" y="0"/>
                </a:moveTo>
                <a:lnTo>
                  <a:pt x="3824471" y="0"/>
                </a:lnTo>
                <a:lnTo>
                  <a:pt x="3824471" y="2153068"/>
                </a:lnTo>
                <a:lnTo>
                  <a:pt x="0" y="2153068"/>
                </a:lnTo>
                <a:lnTo>
                  <a:pt x="0" y="0"/>
                </a:lnTo>
                <a:close/>
              </a:path>
            </a:pathLst>
          </a:custGeom>
          <a:blipFill>
            <a:blip r:embed="rId5"/>
            <a:stretch>
              <a:fillRect t="-2108" b="-2108"/>
            </a:stretch>
          </a:blipFill>
        </p:spPr>
      </p:sp>
      <p:sp>
        <p:nvSpPr>
          <p:cNvPr id="10" name="Freeform 10"/>
          <p:cNvSpPr/>
          <p:nvPr/>
        </p:nvSpPr>
        <p:spPr>
          <a:xfrm>
            <a:off x="12534094" y="2837735"/>
            <a:ext cx="3824471" cy="4784226"/>
          </a:xfrm>
          <a:custGeom>
            <a:avLst/>
            <a:gdLst/>
            <a:ahLst/>
            <a:cxnLst/>
            <a:rect l="l" t="t" r="r" b="b"/>
            <a:pathLst>
              <a:path w="3824471" h="4784226">
                <a:moveTo>
                  <a:pt x="0" y="0"/>
                </a:moveTo>
                <a:lnTo>
                  <a:pt x="3824471" y="0"/>
                </a:lnTo>
                <a:lnTo>
                  <a:pt x="3824471" y="4784226"/>
                </a:lnTo>
                <a:lnTo>
                  <a:pt x="0" y="4784226"/>
                </a:lnTo>
                <a:lnTo>
                  <a:pt x="0" y="0"/>
                </a:lnTo>
                <a:close/>
              </a:path>
            </a:pathLst>
          </a:custGeom>
          <a:blipFill>
            <a:blip r:embed="rId6"/>
            <a:stretch>
              <a:fillRect r="-1873"/>
            </a:stretch>
          </a:blipFill>
          <a:ln cap="sq">
            <a:noFill/>
            <a:prstDash val="sysDot"/>
            <a:miter/>
          </a:ln>
        </p:spPr>
      </p:sp>
      <p:sp>
        <p:nvSpPr>
          <p:cNvPr id="11" name="Freeform 11"/>
          <p:cNvSpPr/>
          <p:nvPr/>
        </p:nvSpPr>
        <p:spPr>
          <a:xfrm flipH="1">
            <a:off x="16358565" y="3194468"/>
            <a:ext cx="467029" cy="3251466"/>
          </a:xfrm>
          <a:custGeom>
            <a:avLst/>
            <a:gdLst/>
            <a:ahLst/>
            <a:cxnLst/>
            <a:rect l="l" t="t" r="r" b="b"/>
            <a:pathLst>
              <a:path w="467029" h="3251466">
                <a:moveTo>
                  <a:pt x="467029" y="0"/>
                </a:moveTo>
                <a:lnTo>
                  <a:pt x="0" y="0"/>
                </a:lnTo>
                <a:lnTo>
                  <a:pt x="0" y="3251466"/>
                </a:lnTo>
                <a:lnTo>
                  <a:pt x="467029" y="3251466"/>
                </a:lnTo>
                <a:lnTo>
                  <a:pt x="467029"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flipH="1">
            <a:off x="16474529" y="6579284"/>
            <a:ext cx="467029" cy="3251466"/>
          </a:xfrm>
          <a:custGeom>
            <a:avLst/>
            <a:gdLst/>
            <a:ahLst/>
            <a:cxnLst/>
            <a:rect l="l" t="t" r="r" b="b"/>
            <a:pathLst>
              <a:path w="467029" h="3251466">
                <a:moveTo>
                  <a:pt x="467029" y="0"/>
                </a:moveTo>
                <a:lnTo>
                  <a:pt x="0" y="0"/>
                </a:lnTo>
                <a:lnTo>
                  <a:pt x="0" y="3251465"/>
                </a:lnTo>
                <a:lnTo>
                  <a:pt x="467029" y="3251465"/>
                </a:lnTo>
                <a:lnTo>
                  <a:pt x="467029"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rot="-1029689">
            <a:off x="2714063" y="6201547"/>
            <a:ext cx="1205414" cy="340529"/>
          </a:xfrm>
          <a:custGeom>
            <a:avLst/>
            <a:gdLst/>
            <a:ahLst/>
            <a:cxnLst/>
            <a:rect l="l" t="t" r="r" b="b"/>
            <a:pathLst>
              <a:path w="1205414" h="340529">
                <a:moveTo>
                  <a:pt x="0" y="0"/>
                </a:moveTo>
                <a:lnTo>
                  <a:pt x="1205414" y="0"/>
                </a:lnTo>
                <a:lnTo>
                  <a:pt x="1205414" y="340529"/>
                </a:lnTo>
                <a:lnTo>
                  <a:pt x="0" y="34052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rot="10538157" flipH="1">
            <a:off x="9164188" y="3276181"/>
            <a:ext cx="2171079" cy="613330"/>
          </a:xfrm>
          <a:custGeom>
            <a:avLst/>
            <a:gdLst/>
            <a:ahLst/>
            <a:cxnLst/>
            <a:rect l="l" t="t" r="r" b="b"/>
            <a:pathLst>
              <a:path w="2171079" h="613330">
                <a:moveTo>
                  <a:pt x="2171079" y="0"/>
                </a:moveTo>
                <a:lnTo>
                  <a:pt x="0" y="0"/>
                </a:lnTo>
                <a:lnTo>
                  <a:pt x="0" y="613330"/>
                </a:lnTo>
                <a:lnTo>
                  <a:pt x="2171079" y="613330"/>
                </a:lnTo>
                <a:lnTo>
                  <a:pt x="2171079"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5" name="Group 15"/>
          <p:cNvGrpSpPr/>
          <p:nvPr/>
        </p:nvGrpSpPr>
        <p:grpSpPr>
          <a:xfrm>
            <a:off x="12210320" y="4820201"/>
            <a:ext cx="209473" cy="20947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0A0A"/>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12239108" y="7172799"/>
            <a:ext cx="209473" cy="20947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9E84E"/>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1" name="AutoShape 21"/>
          <p:cNvSpPr/>
          <p:nvPr/>
        </p:nvSpPr>
        <p:spPr>
          <a:xfrm flipV="1">
            <a:off x="8540595" y="4940909"/>
            <a:ext cx="3803249" cy="2472439"/>
          </a:xfrm>
          <a:prstGeom prst="line">
            <a:avLst/>
          </a:prstGeom>
          <a:ln w="38100" cap="flat">
            <a:solidFill>
              <a:srgbClr val="E10A0A"/>
            </a:solidFill>
            <a:prstDash val="solid"/>
            <a:headEnd type="none" w="sm" len="sm"/>
            <a:tailEnd type="none" w="sm" len="sm"/>
          </a:ln>
        </p:spPr>
      </p:sp>
      <p:sp>
        <p:nvSpPr>
          <p:cNvPr id="22" name="TextBox 22"/>
          <p:cNvSpPr txBox="1"/>
          <p:nvPr/>
        </p:nvSpPr>
        <p:spPr>
          <a:xfrm>
            <a:off x="37061" y="7409585"/>
            <a:ext cx="10262390" cy="2048545"/>
          </a:xfrm>
          <a:prstGeom prst="rect">
            <a:avLst/>
          </a:prstGeom>
        </p:spPr>
        <p:txBody>
          <a:bodyPr lIns="0" tIns="0" rIns="0" bIns="0" rtlCol="0" anchor="t">
            <a:spAutoFit/>
          </a:bodyPr>
          <a:lstStyle/>
          <a:p>
            <a:pPr marL="464250" lvl="1" indent="-232125" algn="l">
              <a:lnSpc>
                <a:spcPts val="4150"/>
              </a:lnSpc>
              <a:buFont typeface="Arial"/>
              <a:buChar char="•"/>
            </a:pPr>
            <a:r>
              <a:rPr lang="en-US" sz="2150" u="none" strike="noStrike" spc="191">
                <a:solidFill>
                  <a:srgbClr val="E10A0A"/>
                </a:solidFill>
                <a:latin typeface="Lexend Deca"/>
                <a:ea typeface="Lexend Deca"/>
                <a:cs typeface="Lexend Deca"/>
                <a:sym typeface="Lexend Deca"/>
              </a:rPr>
              <a:t>March 2020 (0.77M)</a:t>
            </a:r>
            <a:r>
              <a:rPr lang="en-US" sz="2150" u="none" strike="noStrike" spc="191">
                <a:solidFill>
                  <a:srgbClr val="000000"/>
                </a:solidFill>
                <a:latin typeface="Lexend Deca"/>
                <a:ea typeface="Lexend Deca"/>
                <a:cs typeface="Lexend Deca"/>
                <a:sym typeface="Lexend Deca"/>
              </a:rPr>
              <a:t> recorded the Lowest Gross Sales total across both fiscal years.</a:t>
            </a:r>
          </a:p>
          <a:p>
            <a:pPr marL="464250" lvl="1" indent="-232125" algn="l">
              <a:lnSpc>
                <a:spcPts val="4150"/>
              </a:lnSpc>
              <a:buFont typeface="Arial"/>
              <a:buChar char="•"/>
            </a:pPr>
            <a:r>
              <a:rPr lang="en-US" sz="2150" u="none" strike="noStrike" spc="191">
                <a:solidFill>
                  <a:srgbClr val="09E84E"/>
                </a:solidFill>
                <a:latin typeface="Lexend Deca"/>
                <a:ea typeface="Lexend Deca"/>
                <a:cs typeface="Lexend Deca"/>
                <a:sym typeface="Lexend Deca"/>
              </a:rPr>
              <a:t>November 2021(32.25M)</a:t>
            </a:r>
            <a:r>
              <a:rPr lang="en-US" sz="2150" u="none" strike="noStrike" spc="191">
                <a:solidFill>
                  <a:srgbClr val="000000"/>
                </a:solidFill>
                <a:latin typeface="Lexend Deca"/>
                <a:ea typeface="Lexend Deca"/>
                <a:cs typeface="Lexend Deca"/>
                <a:sym typeface="Lexend Deca"/>
              </a:rPr>
              <a:t> recorded the Highest Gross Sales total across both fiscal years.</a:t>
            </a:r>
          </a:p>
        </p:txBody>
      </p:sp>
      <p:sp>
        <p:nvSpPr>
          <p:cNvPr id="23" name="AutoShape 23"/>
          <p:cNvSpPr/>
          <p:nvPr/>
        </p:nvSpPr>
        <p:spPr>
          <a:xfrm flipV="1">
            <a:off x="10299451" y="7293888"/>
            <a:ext cx="2034619" cy="1216170"/>
          </a:xfrm>
          <a:prstGeom prst="line">
            <a:avLst/>
          </a:prstGeom>
          <a:ln w="38100" cap="flat">
            <a:solidFill>
              <a:srgbClr val="09E84E"/>
            </a:solidFill>
            <a:prstDash val="solid"/>
            <a:headEnd type="none" w="sm" len="sm"/>
            <a:tailEnd type="none" w="sm" len="sm"/>
          </a:ln>
        </p:spPr>
      </p:sp>
      <p:sp>
        <p:nvSpPr>
          <p:cNvPr id="24" name="TextBox 24"/>
          <p:cNvSpPr txBox="1"/>
          <p:nvPr/>
        </p:nvSpPr>
        <p:spPr>
          <a:xfrm>
            <a:off x="9525" y="-57150"/>
            <a:ext cx="17941498" cy="2734310"/>
          </a:xfrm>
          <a:prstGeom prst="rect">
            <a:avLst/>
          </a:prstGeom>
        </p:spPr>
        <p:txBody>
          <a:bodyPr lIns="0" tIns="0" rIns="0" bIns="0" rtlCol="0" anchor="t">
            <a:spAutoFit/>
          </a:bodyPr>
          <a:lstStyle/>
          <a:p>
            <a:pPr algn="ctr">
              <a:lnSpc>
                <a:spcPts val="3639"/>
              </a:lnSpc>
            </a:pPr>
            <a:r>
              <a:rPr lang="en-US" sz="2599">
                <a:solidFill>
                  <a:srgbClr val="FFFFFF"/>
                </a:solidFill>
                <a:latin typeface="Lexend Exa"/>
                <a:ea typeface="Lexend Exa"/>
                <a:cs typeface="Lexend Exa"/>
                <a:sym typeface="Lexend Exa"/>
              </a:rPr>
              <a:t> </a:t>
            </a:r>
            <a:r>
              <a:rPr lang="en-US" sz="2599">
                <a:solidFill>
                  <a:srgbClr val="E6CF03"/>
                </a:solidFill>
                <a:latin typeface="Lexend Exa"/>
                <a:ea typeface="Lexend Exa"/>
                <a:cs typeface="Lexend Exa"/>
                <a:sym typeface="Lexend Exa"/>
              </a:rPr>
              <a:t>Request 7</a:t>
            </a:r>
            <a:r>
              <a:rPr lang="en-US" sz="2599">
                <a:solidFill>
                  <a:srgbClr val="FFFFFF"/>
                </a:solidFill>
                <a:latin typeface="Lexend Exa"/>
                <a:ea typeface="Lexend Exa"/>
                <a:cs typeface="Lexend Exa"/>
                <a:sym typeface="Lexend Exa"/>
              </a:rPr>
              <a:t> -  Get the complete report of the Gross sales amount for the customer “Atliq Exclusive” for each month. This analysis helps to understand low and high-performing months and take strategic decisions. The final report contains these columns: </a:t>
            </a:r>
          </a:p>
          <a:p>
            <a:pPr algn="ctr">
              <a:lnSpc>
                <a:spcPts val="3639"/>
              </a:lnSpc>
            </a:pPr>
            <a:r>
              <a:rPr lang="en-US" sz="2599">
                <a:solidFill>
                  <a:srgbClr val="FFFFFF"/>
                </a:solidFill>
                <a:latin typeface="Lexend Exa"/>
                <a:ea typeface="Lexend Exa"/>
                <a:cs typeface="Lexend Exa"/>
                <a:sym typeface="Lexend Exa"/>
              </a:rPr>
              <a:t>Month </a:t>
            </a:r>
          </a:p>
          <a:p>
            <a:pPr algn="ctr">
              <a:lnSpc>
                <a:spcPts val="3639"/>
              </a:lnSpc>
            </a:pPr>
            <a:r>
              <a:rPr lang="en-US" sz="2599">
                <a:solidFill>
                  <a:srgbClr val="FFFFFF"/>
                </a:solidFill>
                <a:latin typeface="Lexend Exa"/>
                <a:ea typeface="Lexend Exa"/>
                <a:cs typeface="Lexend Exa"/>
                <a:sym typeface="Lexend Exa"/>
              </a:rPr>
              <a:t>Year</a:t>
            </a:r>
          </a:p>
          <a:p>
            <a:pPr algn="ctr">
              <a:lnSpc>
                <a:spcPts val="3639"/>
              </a:lnSpc>
            </a:pPr>
            <a:r>
              <a:rPr lang="en-US" sz="2599">
                <a:solidFill>
                  <a:srgbClr val="FFFFFF"/>
                </a:solidFill>
                <a:latin typeface="Lexend Exa"/>
                <a:ea typeface="Lexend Exa"/>
                <a:cs typeface="Lexend Exa"/>
                <a:sym typeface="Lexend Exa"/>
              </a:rPr>
              <a:t> Gross sales Amount</a:t>
            </a:r>
          </a:p>
        </p:txBody>
      </p:sp>
      <p:sp>
        <p:nvSpPr>
          <p:cNvPr id="25" name="TextBox 25"/>
          <p:cNvSpPr txBox="1"/>
          <p:nvPr/>
        </p:nvSpPr>
        <p:spPr>
          <a:xfrm>
            <a:off x="16825594" y="4381635"/>
            <a:ext cx="1346442" cy="438566"/>
          </a:xfrm>
          <a:prstGeom prst="rect">
            <a:avLst/>
          </a:prstGeom>
        </p:spPr>
        <p:txBody>
          <a:bodyPr lIns="0" tIns="0" rIns="0" bIns="0" rtlCol="0" anchor="t">
            <a:spAutoFit/>
          </a:bodyPr>
          <a:lstStyle/>
          <a:p>
            <a:pPr algn="ctr">
              <a:lnSpc>
                <a:spcPts val="3534"/>
              </a:lnSpc>
            </a:pPr>
            <a:r>
              <a:rPr lang="en-US" sz="2524" b="1">
                <a:solidFill>
                  <a:srgbClr val="000000"/>
                </a:solidFill>
                <a:latin typeface="Canva Sans Bold"/>
                <a:ea typeface="Canva Sans Bold"/>
                <a:cs typeface="Canva Sans Bold"/>
                <a:sym typeface="Canva Sans Bold"/>
              </a:rPr>
              <a:t>FY 2020 </a:t>
            </a:r>
          </a:p>
        </p:txBody>
      </p:sp>
      <p:sp>
        <p:nvSpPr>
          <p:cNvPr id="26" name="TextBox 26"/>
          <p:cNvSpPr txBox="1"/>
          <p:nvPr/>
        </p:nvSpPr>
        <p:spPr>
          <a:xfrm>
            <a:off x="16941558" y="4895642"/>
            <a:ext cx="1021572" cy="438566"/>
          </a:xfrm>
          <a:prstGeom prst="rect">
            <a:avLst/>
          </a:prstGeom>
        </p:spPr>
        <p:txBody>
          <a:bodyPr lIns="0" tIns="0" rIns="0" bIns="0" rtlCol="0" anchor="t">
            <a:spAutoFit/>
          </a:bodyPr>
          <a:lstStyle/>
          <a:p>
            <a:pPr algn="ctr">
              <a:lnSpc>
                <a:spcPts val="3534"/>
              </a:lnSpc>
            </a:pPr>
            <a:r>
              <a:rPr lang="en-US" sz="2524" b="1">
                <a:solidFill>
                  <a:srgbClr val="000000"/>
                </a:solidFill>
                <a:latin typeface="Canva Sans Bold"/>
                <a:ea typeface="Canva Sans Bold"/>
                <a:cs typeface="Canva Sans Bold"/>
                <a:sym typeface="Canva Sans Bold"/>
              </a:rPr>
              <a:t>79.5 M</a:t>
            </a:r>
          </a:p>
        </p:txBody>
      </p:sp>
      <p:sp>
        <p:nvSpPr>
          <p:cNvPr id="27" name="TextBox 27"/>
          <p:cNvSpPr txBox="1"/>
          <p:nvPr/>
        </p:nvSpPr>
        <p:spPr>
          <a:xfrm>
            <a:off x="16968962" y="7766451"/>
            <a:ext cx="1291634" cy="438566"/>
          </a:xfrm>
          <a:prstGeom prst="rect">
            <a:avLst/>
          </a:prstGeom>
        </p:spPr>
        <p:txBody>
          <a:bodyPr lIns="0" tIns="0" rIns="0" bIns="0" rtlCol="0" anchor="t">
            <a:spAutoFit/>
          </a:bodyPr>
          <a:lstStyle/>
          <a:p>
            <a:pPr algn="ctr">
              <a:lnSpc>
                <a:spcPts val="3534"/>
              </a:lnSpc>
            </a:pPr>
            <a:r>
              <a:rPr lang="en-US" sz="2524" b="1">
                <a:solidFill>
                  <a:srgbClr val="000000"/>
                </a:solidFill>
                <a:latin typeface="Canva Sans Bold"/>
                <a:ea typeface="Canva Sans Bold"/>
                <a:cs typeface="Canva Sans Bold"/>
                <a:sym typeface="Canva Sans Bold"/>
              </a:rPr>
              <a:t>FY 2021 </a:t>
            </a:r>
          </a:p>
        </p:txBody>
      </p:sp>
      <p:sp>
        <p:nvSpPr>
          <p:cNvPr id="28" name="TextBox 28"/>
          <p:cNvSpPr txBox="1"/>
          <p:nvPr/>
        </p:nvSpPr>
        <p:spPr>
          <a:xfrm rot="60000">
            <a:off x="16945288" y="8292302"/>
            <a:ext cx="1273236" cy="438566"/>
          </a:xfrm>
          <a:prstGeom prst="rect">
            <a:avLst/>
          </a:prstGeom>
        </p:spPr>
        <p:txBody>
          <a:bodyPr lIns="0" tIns="0" rIns="0" bIns="0" rtlCol="0" anchor="t">
            <a:spAutoFit/>
          </a:bodyPr>
          <a:lstStyle/>
          <a:p>
            <a:pPr algn="ctr">
              <a:lnSpc>
                <a:spcPts val="3534"/>
              </a:lnSpc>
            </a:pPr>
            <a:r>
              <a:rPr lang="en-US" sz="2524" b="1">
                <a:solidFill>
                  <a:srgbClr val="000000"/>
                </a:solidFill>
                <a:latin typeface="Canva Sans Bold"/>
                <a:ea typeface="Canva Sans Bold"/>
                <a:cs typeface="Canva Sans Bold"/>
                <a:sym typeface="Canva Sans Bold"/>
              </a:rPr>
              <a:t>224.4M</a:t>
            </a:r>
          </a:p>
        </p:txBody>
      </p:sp>
      <p:sp>
        <p:nvSpPr>
          <p:cNvPr id="29" name="TextBox 29"/>
          <p:cNvSpPr txBox="1"/>
          <p:nvPr/>
        </p:nvSpPr>
        <p:spPr>
          <a:xfrm>
            <a:off x="143911" y="6131945"/>
            <a:ext cx="2546747" cy="580389"/>
          </a:xfrm>
          <a:prstGeom prst="rect">
            <a:avLst/>
          </a:prstGeom>
        </p:spPr>
        <p:txBody>
          <a:bodyPr lIns="0" tIns="0" rIns="0" bIns="0" rtlCol="0" anchor="t">
            <a:spAutoFit/>
          </a:bodyPr>
          <a:lstStyle/>
          <a:p>
            <a:pPr algn="ctr">
              <a:lnSpc>
                <a:spcPts val="4760"/>
              </a:lnSpc>
            </a:pPr>
            <a:r>
              <a:rPr lang="en-US" sz="3400" b="1">
                <a:solidFill>
                  <a:srgbClr val="000000"/>
                </a:solidFill>
                <a:latin typeface="Canva Sans Bold"/>
                <a:ea typeface="Canva Sans Bold"/>
                <a:cs typeface="Canva Sans Bold"/>
                <a:sym typeface="Canva Sans Bold"/>
              </a:rPr>
              <a:t>SQL QUERY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157535"/>
            <a:chOff x="0" y="0"/>
            <a:chExt cx="4816593" cy="1094989"/>
          </a:xfrm>
        </p:grpSpPr>
        <p:sp>
          <p:nvSpPr>
            <p:cNvPr id="3" name="Freeform 3"/>
            <p:cNvSpPr/>
            <p:nvPr/>
          </p:nvSpPr>
          <p:spPr>
            <a:xfrm>
              <a:off x="0" y="0"/>
              <a:ext cx="4816592" cy="1094988"/>
            </a:xfrm>
            <a:custGeom>
              <a:avLst/>
              <a:gdLst/>
              <a:ahLst/>
              <a:cxnLst/>
              <a:rect l="l" t="t" r="r" b="b"/>
              <a:pathLst>
                <a:path w="4816592" h="1094988">
                  <a:moveTo>
                    <a:pt x="0" y="0"/>
                  </a:moveTo>
                  <a:lnTo>
                    <a:pt x="4816592" y="0"/>
                  </a:lnTo>
                  <a:lnTo>
                    <a:pt x="4816592" y="1094988"/>
                  </a:lnTo>
                  <a:lnTo>
                    <a:pt x="0" y="1094988"/>
                  </a:lnTo>
                  <a:close/>
                </a:path>
              </a:pathLst>
            </a:custGeom>
            <a:solidFill>
              <a:srgbClr val="F4F4F4"/>
            </a:solidFill>
          </p:spPr>
        </p:sp>
        <p:sp>
          <p:nvSpPr>
            <p:cNvPr id="4" name="TextBox 4"/>
            <p:cNvSpPr txBox="1"/>
            <p:nvPr/>
          </p:nvSpPr>
          <p:spPr>
            <a:xfrm>
              <a:off x="0" y="-38100"/>
              <a:ext cx="4816593" cy="1133089"/>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0" y="284587"/>
            <a:ext cx="18288000" cy="10002413"/>
          </a:xfrm>
          <a:custGeom>
            <a:avLst/>
            <a:gdLst/>
            <a:ahLst/>
            <a:cxnLst/>
            <a:rect l="l" t="t" r="r" b="b"/>
            <a:pathLst>
              <a:path w="18288000" h="10002413">
                <a:moveTo>
                  <a:pt x="0" y="0"/>
                </a:moveTo>
                <a:lnTo>
                  <a:pt x="18288000" y="0"/>
                </a:lnTo>
                <a:lnTo>
                  <a:pt x="18288000" y="10002413"/>
                </a:lnTo>
                <a:lnTo>
                  <a:pt x="0" y="10002413"/>
                </a:lnTo>
                <a:lnTo>
                  <a:pt x="0" y="0"/>
                </a:lnTo>
                <a:close/>
              </a:path>
            </a:pathLst>
          </a:custGeom>
          <a:blipFill>
            <a:blip r:embed="rId2">
              <a:alphaModFix amt="39000"/>
            </a:blip>
            <a:stretch>
              <a:fillRect l="-15698" r="-15698"/>
            </a:stretch>
          </a:blipFill>
        </p:spPr>
      </p:sp>
      <p:sp>
        <p:nvSpPr>
          <p:cNvPr id="6" name="Freeform 6"/>
          <p:cNvSpPr/>
          <p:nvPr/>
        </p:nvSpPr>
        <p:spPr>
          <a:xfrm>
            <a:off x="759386" y="2690815"/>
            <a:ext cx="16769227" cy="5881916"/>
          </a:xfrm>
          <a:custGeom>
            <a:avLst/>
            <a:gdLst/>
            <a:ahLst/>
            <a:cxnLst/>
            <a:rect l="l" t="t" r="r" b="b"/>
            <a:pathLst>
              <a:path w="16769227" h="5881916">
                <a:moveTo>
                  <a:pt x="0" y="0"/>
                </a:moveTo>
                <a:lnTo>
                  <a:pt x="16769228" y="0"/>
                </a:lnTo>
                <a:lnTo>
                  <a:pt x="16769228" y="5881917"/>
                </a:lnTo>
                <a:lnTo>
                  <a:pt x="0" y="5881917"/>
                </a:lnTo>
                <a:lnTo>
                  <a:pt x="0" y="0"/>
                </a:lnTo>
                <a:close/>
              </a:path>
            </a:pathLst>
          </a:custGeom>
          <a:blipFill>
            <a:blip r:embed="rId3"/>
            <a:stretch>
              <a:fillRect/>
            </a:stretch>
          </a:blipFill>
        </p:spPr>
      </p:sp>
      <p:sp>
        <p:nvSpPr>
          <p:cNvPr id="7" name="TextBox 7"/>
          <p:cNvSpPr txBox="1"/>
          <p:nvPr/>
        </p:nvSpPr>
        <p:spPr>
          <a:xfrm>
            <a:off x="4223817" y="595407"/>
            <a:ext cx="9546583" cy="1215399"/>
          </a:xfrm>
          <a:prstGeom prst="rect">
            <a:avLst/>
          </a:prstGeom>
        </p:spPr>
        <p:txBody>
          <a:bodyPr lIns="0" tIns="0" rIns="0" bIns="0" rtlCol="0" anchor="t">
            <a:spAutoFit/>
          </a:bodyPr>
          <a:lstStyle/>
          <a:p>
            <a:pPr algn="ctr">
              <a:lnSpc>
                <a:spcPts val="4934"/>
              </a:lnSpc>
            </a:pPr>
            <a:r>
              <a:rPr lang="en-US" sz="3524" b="1">
                <a:solidFill>
                  <a:srgbClr val="000000"/>
                </a:solidFill>
                <a:latin typeface="Canva Sans Bold"/>
                <a:ea typeface="Canva Sans Bold"/>
                <a:cs typeface="Canva Sans Bold"/>
                <a:sym typeface="Canva Sans Bold"/>
              </a:rPr>
              <a:t>Monthly Report on Gross Sales Amount </a:t>
            </a:r>
            <a:r>
              <a:rPr lang="en-US" sz="3524" b="1">
                <a:solidFill>
                  <a:srgbClr val="102ECB"/>
                </a:solidFill>
                <a:latin typeface="Canva Sans Bold"/>
                <a:ea typeface="Canva Sans Bold"/>
                <a:cs typeface="Canva Sans Bold"/>
                <a:sym typeface="Canva Sans Bold"/>
              </a:rPr>
              <a:t>Atliq Exclusive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158165"/>
            <a:ext cx="18288000" cy="8128835"/>
          </a:xfrm>
          <a:custGeom>
            <a:avLst/>
            <a:gdLst/>
            <a:ahLst/>
            <a:cxnLst/>
            <a:rect l="l" t="t" r="r" b="b"/>
            <a:pathLst>
              <a:path w="18288000" h="8128835">
                <a:moveTo>
                  <a:pt x="0" y="0"/>
                </a:moveTo>
                <a:lnTo>
                  <a:pt x="18288000" y="0"/>
                </a:lnTo>
                <a:lnTo>
                  <a:pt x="18288000" y="8128835"/>
                </a:lnTo>
                <a:lnTo>
                  <a:pt x="0" y="8128835"/>
                </a:lnTo>
                <a:lnTo>
                  <a:pt x="0" y="0"/>
                </a:lnTo>
                <a:close/>
              </a:path>
            </a:pathLst>
          </a:custGeom>
          <a:blipFill>
            <a:blip r:embed="rId2">
              <a:alphaModFix amt="14000"/>
            </a:blip>
            <a:stretch>
              <a:fillRect t="-47641" b="-21091"/>
            </a:stretch>
          </a:blipFill>
        </p:spPr>
      </p:sp>
      <p:grpSp>
        <p:nvGrpSpPr>
          <p:cNvPr id="3" name="Group 3"/>
          <p:cNvGrpSpPr/>
          <p:nvPr/>
        </p:nvGrpSpPr>
        <p:grpSpPr>
          <a:xfrm>
            <a:off x="9525" y="0"/>
            <a:ext cx="18278475" cy="2262466"/>
            <a:chOff x="0" y="0"/>
            <a:chExt cx="4864820" cy="595876"/>
          </a:xfrm>
        </p:grpSpPr>
        <p:sp>
          <p:nvSpPr>
            <p:cNvPr id="4" name="Freeform 4"/>
            <p:cNvSpPr/>
            <p:nvPr/>
          </p:nvSpPr>
          <p:spPr>
            <a:xfrm>
              <a:off x="0" y="0"/>
              <a:ext cx="4864820" cy="595876"/>
            </a:xfrm>
            <a:custGeom>
              <a:avLst/>
              <a:gdLst/>
              <a:ahLst/>
              <a:cxnLst/>
              <a:rect l="l" t="t" r="r" b="b"/>
              <a:pathLst>
                <a:path w="4864820" h="595876">
                  <a:moveTo>
                    <a:pt x="0" y="0"/>
                  </a:moveTo>
                  <a:lnTo>
                    <a:pt x="4864820" y="0"/>
                  </a:lnTo>
                  <a:lnTo>
                    <a:pt x="4864820" y="595876"/>
                  </a:lnTo>
                  <a:lnTo>
                    <a:pt x="0" y="595876"/>
                  </a:lnTo>
                  <a:close/>
                </a:path>
              </a:pathLst>
            </a:custGeom>
            <a:solidFill>
              <a:srgbClr val="153969"/>
            </a:solidFill>
          </p:spPr>
        </p:sp>
        <p:sp>
          <p:nvSpPr>
            <p:cNvPr id="5" name="TextBox 5"/>
            <p:cNvSpPr txBox="1"/>
            <p:nvPr/>
          </p:nvSpPr>
          <p:spPr>
            <a:xfrm>
              <a:off x="0" y="-66675"/>
              <a:ext cx="4864820" cy="662551"/>
            </a:xfrm>
            <a:prstGeom prst="rect">
              <a:avLst/>
            </a:prstGeom>
          </p:spPr>
          <p:txBody>
            <a:bodyPr lIns="50800" tIns="50800" rIns="50800" bIns="50800" rtlCol="0" anchor="ctr"/>
            <a:lstStyle/>
            <a:p>
              <a:pPr algn="ctr">
                <a:lnSpc>
                  <a:spcPts val="3639"/>
                </a:lnSpc>
              </a:pPr>
              <a:endParaRPr/>
            </a:p>
          </p:txBody>
        </p:sp>
      </p:grpSp>
      <p:grpSp>
        <p:nvGrpSpPr>
          <p:cNvPr id="6" name="Group 6"/>
          <p:cNvGrpSpPr/>
          <p:nvPr/>
        </p:nvGrpSpPr>
        <p:grpSpPr>
          <a:xfrm>
            <a:off x="-179258" y="0"/>
            <a:ext cx="18467258" cy="2262466"/>
            <a:chOff x="0" y="0"/>
            <a:chExt cx="25131571" cy="3016622"/>
          </a:xfrm>
        </p:grpSpPr>
        <p:pic>
          <p:nvPicPr>
            <p:cNvPr id="7" name="Picture 7"/>
            <p:cNvPicPr>
              <a:picLocks noChangeAspect="1"/>
            </p:cNvPicPr>
            <p:nvPr/>
          </p:nvPicPr>
          <p:blipFill>
            <a:blip r:embed="rId3">
              <a:alphaModFix amt="14000"/>
            </a:blip>
            <a:srcRect t="45998" b="45998"/>
            <a:stretch>
              <a:fillRect/>
            </a:stretch>
          </p:blipFill>
          <p:spPr>
            <a:xfrm>
              <a:off x="0" y="0"/>
              <a:ext cx="25131571" cy="3016622"/>
            </a:xfrm>
            <a:prstGeom prst="rect">
              <a:avLst/>
            </a:prstGeom>
          </p:spPr>
        </p:pic>
      </p:grpSp>
      <p:sp>
        <p:nvSpPr>
          <p:cNvPr id="8" name="Freeform 8"/>
          <p:cNvSpPr/>
          <p:nvPr/>
        </p:nvSpPr>
        <p:spPr>
          <a:xfrm>
            <a:off x="346502" y="2478583"/>
            <a:ext cx="6415897" cy="3300374"/>
          </a:xfrm>
          <a:custGeom>
            <a:avLst/>
            <a:gdLst/>
            <a:ahLst/>
            <a:cxnLst/>
            <a:rect l="l" t="t" r="r" b="b"/>
            <a:pathLst>
              <a:path w="6415897" h="3300374">
                <a:moveTo>
                  <a:pt x="0" y="0"/>
                </a:moveTo>
                <a:lnTo>
                  <a:pt x="6415898" y="0"/>
                </a:lnTo>
                <a:lnTo>
                  <a:pt x="6415898" y="3300374"/>
                </a:lnTo>
                <a:lnTo>
                  <a:pt x="0" y="3300374"/>
                </a:lnTo>
                <a:lnTo>
                  <a:pt x="0" y="0"/>
                </a:lnTo>
                <a:close/>
              </a:path>
            </a:pathLst>
          </a:custGeom>
          <a:blipFill>
            <a:blip r:embed="rId4"/>
            <a:stretch>
              <a:fillRect r="-3646"/>
            </a:stretch>
          </a:blipFill>
          <a:ln cap="sq">
            <a:noFill/>
            <a:prstDash val="solid"/>
            <a:miter/>
          </a:ln>
        </p:spPr>
      </p:sp>
      <p:sp>
        <p:nvSpPr>
          <p:cNvPr id="9" name="Freeform 9"/>
          <p:cNvSpPr/>
          <p:nvPr/>
        </p:nvSpPr>
        <p:spPr>
          <a:xfrm>
            <a:off x="346502" y="5778957"/>
            <a:ext cx="6415897" cy="3703196"/>
          </a:xfrm>
          <a:custGeom>
            <a:avLst/>
            <a:gdLst/>
            <a:ahLst/>
            <a:cxnLst/>
            <a:rect l="l" t="t" r="r" b="b"/>
            <a:pathLst>
              <a:path w="6415897" h="3703196">
                <a:moveTo>
                  <a:pt x="0" y="0"/>
                </a:moveTo>
                <a:lnTo>
                  <a:pt x="6415898" y="0"/>
                </a:lnTo>
                <a:lnTo>
                  <a:pt x="6415898" y="3703196"/>
                </a:lnTo>
                <a:lnTo>
                  <a:pt x="0" y="3703196"/>
                </a:lnTo>
                <a:lnTo>
                  <a:pt x="0" y="0"/>
                </a:lnTo>
                <a:close/>
              </a:path>
            </a:pathLst>
          </a:custGeom>
          <a:blipFill>
            <a:blip r:embed="rId5"/>
            <a:stretch>
              <a:fillRect t="-2264" b="-2264"/>
            </a:stretch>
          </a:blipFill>
          <a:ln cap="sq">
            <a:noFill/>
            <a:prstDash val="solid"/>
            <a:miter/>
          </a:ln>
        </p:spPr>
      </p:sp>
      <p:sp>
        <p:nvSpPr>
          <p:cNvPr id="10" name="Freeform 10"/>
          <p:cNvSpPr/>
          <p:nvPr/>
        </p:nvSpPr>
        <p:spPr>
          <a:xfrm>
            <a:off x="8901568" y="2714476"/>
            <a:ext cx="4040212" cy="2219623"/>
          </a:xfrm>
          <a:custGeom>
            <a:avLst/>
            <a:gdLst/>
            <a:ahLst/>
            <a:cxnLst/>
            <a:rect l="l" t="t" r="r" b="b"/>
            <a:pathLst>
              <a:path w="4040212" h="2219623">
                <a:moveTo>
                  <a:pt x="0" y="0"/>
                </a:moveTo>
                <a:lnTo>
                  <a:pt x="4040213" y="0"/>
                </a:lnTo>
                <a:lnTo>
                  <a:pt x="4040213" y="2219623"/>
                </a:lnTo>
                <a:lnTo>
                  <a:pt x="0" y="2219623"/>
                </a:lnTo>
                <a:lnTo>
                  <a:pt x="0" y="0"/>
                </a:lnTo>
                <a:close/>
              </a:path>
            </a:pathLst>
          </a:custGeom>
          <a:blipFill>
            <a:blip r:embed="rId6"/>
            <a:stretch>
              <a:fillRect/>
            </a:stretch>
          </a:blipFill>
          <a:ln w="38100" cap="sq">
            <a:solidFill>
              <a:srgbClr val="000000"/>
            </a:solidFill>
            <a:prstDash val="solid"/>
            <a:miter/>
          </a:ln>
        </p:spPr>
      </p:sp>
      <p:sp>
        <p:nvSpPr>
          <p:cNvPr id="11" name="Freeform 11"/>
          <p:cNvSpPr/>
          <p:nvPr/>
        </p:nvSpPr>
        <p:spPr>
          <a:xfrm>
            <a:off x="10845673" y="5388674"/>
            <a:ext cx="4192215" cy="4531051"/>
          </a:xfrm>
          <a:custGeom>
            <a:avLst/>
            <a:gdLst/>
            <a:ahLst/>
            <a:cxnLst/>
            <a:rect l="l" t="t" r="r" b="b"/>
            <a:pathLst>
              <a:path w="4192215" h="4531051">
                <a:moveTo>
                  <a:pt x="0" y="0"/>
                </a:moveTo>
                <a:lnTo>
                  <a:pt x="4192215" y="0"/>
                </a:lnTo>
                <a:lnTo>
                  <a:pt x="4192215" y="4531051"/>
                </a:lnTo>
                <a:lnTo>
                  <a:pt x="0" y="4531051"/>
                </a:lnTo>
                <a:lnTo>
                  <a:pt x="0" y="0"/>
                </a:lnTo>
                <a:close/>
              </a:path>
            </a:pathLst>
          </a:custGeom>
          <a:blipFill>
            <a:blip r:embed="rId7"/>
            <a:stretch>
              <a:fillRect r="-1327"/>
            </a:stretch>
          </a:blipFill>
          <a:ln w="38100" cap="sq">
            <a:solidFill>
              <a:srgbClr val="000000"/>
            </a:solidFill>
            <a:prstDash val="solid"/>
            <a:miter/>
          </a:ln>
        </p:spPr>
      </p:sp>
      <p:sp>
        <p:nvSpPr>
          <p:cNvPr id="12" name="Freeform 12"/>
          <p:cNvSpPr/>
          <p:nvPr/>
        </p:nvSpPr>
        <p:spPr>
          <a:xfrm rot="1476183" flipH="1">
            <a:off x="5540817" y="9311889"/>
            <a:ext cx="1205414" cy="340529"/>
          </a:xfrm>
          <a:custGeom>
            <a:avLst/>
            <a:gdLst/>
            <a:ahLst/>
            <a:cxnLst/>
            <a:rect l="l" t="t" r="r" b="b"/>
            <a:pathLst>
              <a:path w="1205414" h="340529">
                <a:moveTo>
                  <a:pt x="1205414" y="0"/>
                </a:moveTo>
                <a:lnTo>
                  <a:pt x="0" y="0"/>
                </a:lnTo>
                <a:lnTo>
                  <a:pt x="0" y="340529"/>
                </a:lnTo>
                <a:lnTo>
                  <a:pt x="1205414" y="340529"/>
                </a:lnTo>
                <a:lnTo>
                  <a:pt x="1205414"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rot="10538157" flipH="1">
            <a:off x="7003000" y="3623984"/>
            <a:ext cx="1418082" cy="400608"/>
          </a:xfrm>
          <a:custGeom>
            <a:avLst/>
            <a:gdLst/>
            <a:ahLst/>
            <a:cxnLst/>
            <a:rect l="l" t="t" r="r" b="b"/>
            <a:pathLst>
              <a:path w="1418082" h="400608">
                <a:moveTo>
                  <a:pt x="1418082" y="0"/>
                </a:moveTo>
                <a:lnTo>
                  <a:pt x="0" y="0"/>
                </a:lnTo>
                <a:lnTo>
                  <a:pt x="0" y="400608"/>
                </a:lnTo>
                <a:lnTo>
                  <a:pt x="1418082" y="400608"/>
                </a:lnTo>
                <a:lnTo>
                  <a:pt x="1418082"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rot="-10238154" flipH="1" flipV="1">
            <a:off x="7369072" y="7529188"/>
            <a:ext cx="2376897" cy="671473"/>
          </a:xfrm>
          <a:custGeom>
            <a:avLst/>
            <a:gdLst/>
            <a:ahLst/>
            <a:cxnLst/>
            <a:rect l="l" t="t" r="r" b="b"/>
            <a:pathLst>
              <a:path w="2376897" h="671473">
                <a:moveTo>
                  <a:pt x="2376897" y="671474"/>
                </a:moveTo>
                <a:lnTo>
                  <a:pt x="0" y="671474"/>
                </a:lnTo>
                <a:lnTo>
                  <a:pt x="0" y="0"/>
                </a:lnTo>
                <a:lnTo>
                  <a:pt x="2376897" y="0"/>
                </a:lnTo>
                <a:lnTo>
                  <a:pt x="2376897" y="671474"/>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5" name="TextBox 15"/>
          <p:cNvSpPr txBox="1"/>
          <p:nvPr/>
        </p:nvSpPr>
        <p:spPr>
          <a:xfrm>
            <a:off x="346502" y="192703"/>
            <a:ext cx="17941498" cy="1819910"/>
          </a:xfrm>
          <a:prstGeom prst="rect">
            <a:avLst/>
          </a:prstGeom>
        </p:spPr>
        <p:txBody>
          <a:bodyPr lIns="0" tIns="0" rIns="0" bIns="0" rtlCol="0" anchor="t">
            <a:spAutoFit/>
          </a:bodyPr>
          <a:lstStyle/>
          <a:p>
            <a:pPr algn="ctr">
              <a:lnSpc>
                <a:spcPts val="3639"/>
              </a:lnSpc>
            </a:pPr>
            <a:r>
              <a:rPr lang="en-US" sz="2599">
                <a:solidFill>
                  <a:srgbClr val="FFFFFF"/>
                </a:solidFill>
                <a:latin typeface="Lexend Exa"/>
                <a:ea typeface="Lexend Exa"/>
                <a:cs typeface="Lexend Exa"/>
                <a:sym typeface="Lexend Exa"/>
              </a:rPr>
              <a:t> </a:t>
            </a:r>
            <a:r>
              <a:rPr lang="en-US" sz="2599">
                <a:solidFill>
                  <a:srgbClr val="E6CF03"/>
                </a:solidFill>
                <a:latin typeface="Lexend Exa"/>
                <a:ea typeface="Lexend Exa"/>
                <a:cs typeface="Lexend Exa"/>
                <a:sym typeface="Lexend Exa"/>
              </a:rPr>
              <a:t>Request 8</a:t>
            </a:r>
            <a:r>
              <a:rPr lang="en-US" sz="2599">
                <a:solidFill>
                  <a:srgbClr val="FFFFFF"/>
                </a:solidFill>
                <a:latin typeface="Lexend Exa"/>
                <a:ea typeface="Lexend Exa"/>
                <a:cs typeface="Lexend Exa"/>
                <a:sym typeface="Lexend Exa"/>
              </a:rPr>
              <a:t> -  In which quarter of 2020, got the maximum total_sold_quantity? The final output contains these fields sorted by the total_sold_quantity,</a:t>
            </a:r>
          </a:p>
          <a:p>
            <a:pPr algn="ctr">
              <a:lnSpc>
                <a:spcPts val="3639"/>
              </a:lnSpc>
            </a:pPr>
            <a:r>
              <a:rPr lang="en-US" sz="2599">
                <a:solidFill>
                  <a:srgbClr val="FFFFFF"/>
                </a:solidFill>
                <a:latin typeface="Lexend Exa"/>
                <a:ea typeface="Lexend Exa"/>
                <a:cs typeface="Lexend Exa"/>
                <a:sym typeface="Lexend Exa"/>
              </a:rPr>
              <a:t> Quarter </a:t>
            </a:r>
          </a:p>
          <a:p>
            <a:pPr algn="ctr">
              <a:lnSpc>
                <a:spcPts val="3639"/>
              </a:lnSpc>
            </a:pPr>
            <a:r>
              <a:rPr lang="en-US" sz="2599">
                <a:solidFill>
                  <a:srgbClr val="FFFFFF"/>
                </a:solidFill>
                <a:latin typeface="Lexend Exa"/>
                <a:ea typeface="Lexend Exa"/>
                <a:cs typeface="Lexend Exa"/>
                <a:sym typeface="Lexend Exa"/>
              </a:rPr>
              <a:t>total_sold_quantity</a:t>
            </a:r>
          </a:p>
        </p:txBody>
      </p:sp>
      <p:sp>
        <p:nvSpPr>
          <p:cNvPr id="16" name="TextBox 16"/>
          <p:cNvSpPr txBox="1"/>
          <p:nvPr/>
        </p:nvSpPr>
        <p:spPr>
          <a:xfrm>
            <a:off x="6770504" y="9158622"/>
            <a:ext cx="2546747" cy="580389"/>
          </a:xfrm>
          <a:prstGeom prst="rect">
            <a:avLst/>
          </a:prstGeom>
        </p:spPr>
        <p:txBody>
          <a:bodyPr lIns="0" tIns="0" rIns="0" bIns="0" rtlCol="0" anchor="t">
            <a:spAutoFit/>
          </a:bodyPr>
          <a:lstStyle/>
          <a:p>
            <a:pPr algn="ctr">
              <a:lnSpc>
                <a:spcPts val="4760"/>
              </a:lnSpc>
            </a:pPr>
            <a:r>
              <a:rPr lang="en-US" sz="3400" b="1">
                <a:solidFill>
                  <a:srgbClr val="000000"/>
                </a:solidFill>
                <a:latin typeface="Canva Sans Bold"/>
                <a:ea typeface="Canva Sans Bold"/>
                <a:cs typeface="Canva Sans Bold"/>
                <a:sym typeface="Canva Sans Bold"/>
              </a:rPr>
              <a:t>SQL QUERY </a:t>
            </a:r>
          </a:p>
        </p:txBody>
      </p:sp>
      <p:sp>
        <p:nvSpPr>
          <p:cNvPr id="17" name="TextBox 17"/>
          <p:cNvSpPr txBox="1"/>
          <p:nvPr/>
        </p:nvSpPr>
        <p:spPr>
          <a:xfrm>
            <a:off x="12941781" y="2469452"/>
            <a:ext cx="5106333" cy="2585848"/>
          </a:xfrm>
          <a:prstGeom prst="rect">
            <a:avLst/>
          </a:prstGeom>
        </p:spPr>
        <p:txBody>
          <a:bodyPr lIns="0" tIns="0" rIns="0" bIns="0" rtlCol="0" anchor="t">
            <a:spAutoFit/>
          </a:bodyPr>
          <a:lstStyle/>
          <a:p>
            <a:pPr marL="388618" lvl="1" indent="-194309" algn="l">
              <a:lnSpc>
                <a:spcPts val="3473"/>
              </a:lnSpc>
              <a:buFont typeface="Arial"/>
              <a:buChar char="•"/>
            </a:pPr>
            <a:r>
              <a:rPr lang="en-US" sz="1799" spc="160">
                <a:solidFill>
                  <a:srgbClr val="000000"/>
                </a:solidFill>
                <a:latin typeface="Lexend Deca"/>
                <a:ea typeface="Lexend Deca"/>
                <a:cs typeface="Lexend Deca"/>
                <a:sym typeface="Lexend Deca"/>
              </a:rPr>
              <a:t>Fiscal year 2020 saw the </a:t>
            </a:r>
            <a:r>
              <a:rPr lang="en-US" sz="1799" spc="160">
                <a:solidFill>
                  <a:srgbClr val="09E84E"/>
                </a:solidFill>
                <a:latin typeface="Lexend Deca"/>
                <a:ea typeface="Lexend Deca"/>
                <a:cs typeface="Lexend Deca"/>
                <a:sym typeface="Lexend Deca"/>
              </a:rPr>
              <a:t>Highest</a:t>
            </a:r>
            <a:r>
              <a:rPr lang="en-US" sz="1799" spc="160">
                <a:solidFill>
                  <a:srgbClr val="000000"/>
                </a:solidFill>
                <a:latin typeface="Lexend Deca"/>
                <a:ea typeface="Lexend Deca"/>
                <a:cs typeface="Lexend Deca"/>
                <a:sym typeface="Lexend Deca"/>
              </a:rPr>
              <a:t> Product Sales in </a:t>
            </a:r>
            <a:r>
              <a:rPr lang="en-US" sz="1799" spc="160">
                <a:solidFill>
                  <a:srgbClr val="313286"/>
                </a:solidFill>
                <a:latin typeface="Lexend Deca"/>
                <a:ea typeface="Lexend Deca"/>
                <a:cs typeface="Lexend Deca"/>
                <a:sym typeface="Lexend Deca"/>
              </a:rPr>
              <a:t>Quarter 1 (7.01 M)</a:t>
            </a:r>
            <a:r>
              <a:rPr lang="en-US" sz="1799" spc="160">
                <a:solidFill>
                  <a:srgbClr val="09E84E"/>
                </a:solidFill>
                <a:latin typeface="Lexend Deca"/>
                <a:ea typeface="Lexend Deca"/>
                <a:cs typeface="Lexend Deca"/>
                <a:sym typeface="Lexend Deca"/>
              </a:rPr>
              <a:t> </a:t>
            </a:r>
            <a:r>
              <a:rPr lang="en-US" sz="1799" spc="160">
                <a:solidFill>
                  <a:srgbClr val="000000"/>
                </a:solidFill>
                <a:latin typeface="Lexend Deca"/>
                <a:ea typeface="Lexend Deca"/>
                <a:cs typeface="Lexend Deca"/>
                <a:sym typeface="Lexend Deca"/>
              </a:rPr>
              <a:t>and the </a:t>
            </a:r>
            <a:r>
              <a:rPr lang="en-US" sz="1799" spc="160">
                <a:solidFill>
                  <a:srgbClr val="E10A0A"/>
                </a:solidFill>
                <a:latin typeface="Lexend Deca"/>
                <a:ea typeface="Lexend Deca"/>
                <a:cs typeface="Lexend Deca"/>
                <a:sym typeface="Lexend Deca"/>
              </a:rPr>
              <a:t>Lowest</a:t>
            </a:r>
            <a:r>
              <a:rPr lang="en-US" sz="1799" spc="160">
                <a:solidFill>
                  <a:srgbClr val="000000"/>
                </a:solidFill>
                <a:latin typeface="Lexend Deca"/>
                <a:ea typeface="Lexend Deca"/>
                <a:cs typeface="Lexend Deca"/>
                <a:sym typeface="Lexend Deca"/>
              </a:rPr>
              <a:t> in </a:t>
            </a:r>
            <a:r>
              <a:rPr lang="en-US" sz="1799" spc="160">
                <a:solidFill>
                  <a:srgbClr val="313286"/>
                </a:solidFill>
                <a:latin typeface="Lexend Deca"/>
                <a:ea typeface="Lexend Deca"/>
                <a:cs typeface="Lexend Deca"/>
                <a:sym typeface="Lexend Deca"/>
              </a:rPr>
              <a:t>Quarter 3 (2.08M)</a:t>
            </a:r>
          </a:p>
          <a:p>
            <a:pPr marL="388618" lvl="1" indent="-194309" algn="l">
              <a:lnSpc>
                <a:spcPts val="3473"/>
              </a:lnSpc>
              <a:buFont typeface="Arial"/>
              <a:buChar char="•"/>
            </a:pPr>
            <a:r>
              <a:rPr lang="en-US" sz="1799" u="none" strike="noStrike" spc="160">
                <a:solidFill>
                  <a:srgbClr val="09E84E"/>
                </a:solidFill>
                <a:latin typeface="Lexend Deca"/>
                <a:ea typeface="Lexend Deca"/>
                <a:cs typeface="Lexend Deca"/>
                <a:sym typeface="Lexend Deca"/>
              </a:rPr>
              <a:t>November 2021(32.25M)</a:t>
            </a:r>
            <a:r>
              <a:rPr lang="en-US" sz="1799" u="none" strike="noStrike" spc="160">
                <a:solidFill>
                  <a:srgbClr val="000000"/>
                </a:solidFill>
                <a:latin typeface="Lexend Deca"/>
                <a:ea typeface="Lexend Deca"/>
                <a:cs typeface="Lexend Deca"/>
                <a:sym typeface="Lexend Deca"/>
              </a:rPr>
              <a:t> recorded the Highest Gross Sales total across both fiscal years.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419327" cy="10287000"/>
          </a:xfrm>
          <a:custGeom>
            <a:avLst/>
            <a:gdLst/>
            <a:ahLst/>
            <a:cxnLst/>
            <a:rect l="l" t="t" r="r" b="b"/>
            <a:pathLst>
              <a:path w="18419327" h="10287000">
                <a:moveTo>
                  <a:pt x="0" y="0"/>
                </a:moveTo>
                <a:lnTo>
                  <a:pt x="18419327" y="0"/>
                </a:lnTo>
                <a:lnTo>
                  <a:pt x="18419327" y="10287000"/>
                </a:lnTo>
                <a:lnTo>
                  <a:pt x="0" y="10287000"/>
                </a:lnTo>
                <a:lnTo>
                  <a:pt x="0" y="0"/>
                </a:lnTo>
                <a:close/>
              </a:path>
            </a:pathLst>
          </a:custGeom>
          <a:blipFill>
            <a:blip r:embed="rId2">
              <a:alphaModFix amt="14000"/>
            </a:blip>
            <a:stretch>
              <a:fillRect l="-5881" t="-7209" r="-563"/>
            </a:stretch>
          </a:blipFill>
        </p:spPr>
      </p:sp>
      <p:sp>
        <p:nvSpPr>
          <p:cNvPr id="3" name="Freeform 3"/>
          <p:cNvSpPr/>
          <p:nvPr/>
        </p:nvSpPr>
        <p:spPr>
          <a:xfrm>
            <a:off x="0" y="5143500"/>
            <a:ext cx="18288000" cy="7229439"/>
          </a:xfrm>
          <a:custGeom>
            <a:avLst/>
            <a:gdLst/>
            <a:ahLst/>
            <a:cxnLst/>
            <a:rect l="l" t="t" r="r" b="b"/>
            <a:pathLst>
              <a:path w="18288000" h="7229439">
                <a:moveTo>
                  <a:pt x="0" y="0"/>
                </a:moveTo>
                <a:lnTo>
                  <a:pt x="18288000" y="0"/>
                </a:lnTo>
                <a:lnTo>
                  <a:pt x="18288000" y="7229439"/>
                </a:lnTo>
                <a:lnTo>
                  <a:pt x="0" y="7229439"/>
                </a:lnTo>
                <a:lnTo>
                  <a:pt x="0" y="0"/>
                </a:lnTo>
                <a:close/>
              </a:path>
            </a:pathLst>
          </a:custGeom>
          <a:blipFill>
            <a:blip r:embed="rId3">
              <a:alphaModFix amt="65000"/>
              <a:extLst>
                <a:ext uri="{96DAC541-7B7A-43D3-8B79-37D633B846F1}">
                  <asvg:svgBlip xmlns:asvg="http://schemas.microsoft.com/office/drawing/2016/SVG/main" r:embed="rId4"/>
                </a:ext>
              </a:extLst>
            </a:blip>
            <a:stretch>
              <a:fillRect t="-42120"/>
            </a:stretch>
          </a:blipFill>
        </p:spPr>
      </p:sp>
      <p:sp>
        <p:nvSpPr>
          <p:cNvPr id="4" name="Freeform 4"/>
          <p:cNvSpPr/>
          <p:nvPr/>
        </p:nvSpPr>
        <p:spPr>
          <a:xfrm>
            <a:off x="11264868" y="3851006"/>
            <a:ext cx="5011063" cy="5594013"/>
          </a:xfrm>
          <a:custGeom>
            <a:avLst/>
            <a:gdLst/>
            <a:ahLst/>
            <a:cxnLst/>
            <a:rect l="l" t="t" r="r" b="b"/>
            <a:pathLst>
              <a:path w="5011063" h="5594013">
                <a:moveTo>
                  <a:pt x="0" y="0"/>
                </a:moveTo>
                <a:lnTo>
                  <a:pt x="5011064" y="0"/>
                </a:lnTo>
                <a:lnTo>
                  <a:pt x="5011064" y="5594013"/>
                </a:lnTo>
                <a:lnTo>
                  <a:pt x="0" y="5594013"/>
                </a:lnTo>
                <a:lnTo>
                  <a:pt x="0" y="0"/>
                </a:lnTo>
                <a:close/>
              </a:path>
            </a:pathLst>
          </a:custGeom>
          <a:blipFill>
            <a:blip r:embed="rId5"/>
            <a:stretch>
              <a:fillRect t="-826" r="-3029" b="-724"/>
            </a:stretch>
          </a:blipFill>
        </p:spPr>
      </p:sp>
      <p:sp>
        <p:nvSpPr>
          <p:cNvPr id="5" name="Freeform 5"/>
          <p:cNvSpPr/>
          <p:nvPr/>
        </p:nvSpPr>
        <p:spPr>
          <a:xfrm>
            <a:off x="2694257" y="2228132"/>
            <a:ext cx="5671863" cy="7216887"/>
          </a:xfrm>
          <a:custGeom>
            <a:avLst/>
            <a:gdLst/>
            <a:ahLst/>
            <a:cxnLst/>
            <a:rect l="l" t="t" r="r" b="b"/>
            <a:pathLst>
              <a:path w="5671863" h="7216887">
                <a:moveTo>
                  <a:pt x="0" y="0"/>
                </a:moveTo>
                <a:lnTo>
                  <a:pt x="5671864" y="0"/>
                </a:lnTo>
                <a:lnTo>
                  <a:pt x="5671864" y="7216887"/>
                </a:lnTo>
                <a:lnTo>
                  <a:pt x="0" y="7216887"/>
                </a:lnTo>
                <a:lnTo>
                  <a:pt x="0" y="0"/>
                </a:lnTo>
                <a:close/>
              </a:path>
            </a:pathLst>
          </a:custGeom>
          <a:blipFill>
            <a:blip r:embed="rId6"/>
            <a:stretch>
              <a:fillRect/>
            </a:stretch>
          </a:blipFill>
        </p:spPr>
      </p:sp>
      <p:sp>
        <p:nvSpPr>
          <p:cNvPr id="6" name="TextBox 6"/>
          <p:cNvSpPr txBox="1"/>
          <p:nvPr/>
        </p:nvSpPr>
        <p:spPr>
          <a:xfrm>
            <a:off x="4543665" y="622061"/>
            <a:ext cx="9546583" cy="596274"/>
          </a:xfrm>
          <a:prstGeom prst="rect">
            <a:avLst/>
          </a:prstGeom>
        </p:spPr>
        <p:txBody>
          <a:bodyPr lIns="0" tIns="0" rIns="0" bIns="0" rtlCol="0" anchor="t">
            <a:spAutoFit/>
          </a:bodyPr>
          <a:lstStyle/>
          <a:p>
            <a:pPr algn="ctr">
              <a:lnSpc>
                <a:spcPts val="4934"/>
              </a:lnSpc>
            </a:pPr>
            <a:r>
              <a:rPr lang="en-US" sz="3524" b="1">
                <a:solidFill>
                  <a:srgbClr val="000000"/>
                </a:solidFill>
                <a:latin typeface="Canva Sans Bold"/>
                <a:ea typeface="Canva Sans Bold"/>
                <a:cs typeface="Canva Sans Bold"/>
                <a:sym typeface="Canva Sans Bold"/>
              </a:rPr>
              <a:t>Total Sold Quantity in </a:t>
            </a:r>
            <a:r>
              <a:rPr lang="en-US" sz="3524" b="1">
                <a:solidFill>
                  <a:srgbClr val="102ECB"/>
                </a:solidFill>
                <a:latin typeface="Canva Sans Bold"/>
                <a:ea typeface="Canva Sans Bold"/>
                <a:cs typeface="Canva Sans Bold"/>
                <a:sym typeface="Canva Sans Bold"/>
              </a:rPr>
              <a:t>FY 2020</a:t>
            </a:r>
            <a:r>
              <a:rPr lang="en-US" sz="3524" b="1">
                <a:solidFill>
                  <a:srgbClr val="000000"/>
                </a:solidFill>
                <a:latin typeface="Canva Sans Bold"/>
                <a:ea typeface="Canva Sans Bold"/>
                <a:cs typeface="Canva Sans Bold"/>
                <a:sym typeface="Canva Sans Bold"/>
              </a:rPr>
              <a:t> By Quarter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447462"/>
            <a:ext cx="18288000" cy="7839538"/>
          </a:xfrm>
          <a:custGeom>
            <a:avLst/>
            <a:gdLst/>
            <a:ahLst/>
            <a:cxnLst/>
            <a:rect l="l" t="t" r="r" b="b"/>
            <a:pathLst>
              <a:path w="18288000" h="7839538">
                <a:moveTo>
                  <a:pt x="0" y="0"/>
                </a:moveTo>
                <a:lnTo>
                  <a:pt x="18288000" y="0"/>
                </a:lnTo>
                <a:lnTo>
                  <a:pt x="18288000" y="7839538"/>
                </a:lnTo>
                <a:lnTo>
                  <a:pt x="0" y="7839538"/>
                </a:lnTo>
                <a:lnTo>
                  <a:pt x="0" y="0"/>
                </a:lnTo>
                <a:close/>
              </a:path>
            </a:pathLst>
          </a:custGeom>
          <a:blipFill>
            <a:blip r:embed="rId2">
              <a:alphaModFix amt="18999"/>
            </a:blip>
            <a:stretch>
              <a:fillRect t="-53089" b="-21869"/>
            </a:stretch>
          </a:blipFill>
        </p:spPr>
      </p:sp>
      <p:grpSp>
        <p:nvGrpSpPr>
          <p:cNvPr id="3" name="Group 3"/>
          <p:cNvGrpSpPr/>
          <p:nvPr/>
        </p:nvGrpSpPr>
        <p:grpSpPr>
          <a:xfrm>
            <a:off x="9525" y="-102533"/>
            <a:ext cx="18471112" cy="2549995"/>
            <a:chOff x="0" y="0"/>
            <a:chExt cx="4864820" cy="671604"/>
          </a:xfrm>
        </p:grpSpPr>
        <p:sp>
          <p:nvSpPr>
            <p:cNvPr id="4" name="Freeform 4"/>
            <p:cNvSpPr/>
            <p:nvPr/>
          </p:nvSpPr>
          <p:spPr>
            <a:xfrm>
              <a:off x="0" y="0"/>
              <a:ext cx="4864820" cy="671604"/>
            </a:xfrm>
            <a:custGeom>
              <a:avLst/>
              <a:gdLst/>
              <a:ahLst/>
              <a:cxnLst/>
              <a:rect l="l" t="t" r="r" b="b"/>
              <a:pathLst>
                <a:path w="4864820" h="671604">
                  <a:moveTo>
                    <a:pt x="0" y="0"/>
                  </a:moveTo>
                  <a:lnTo>
                    <a:pt x="4864820" y="0"/>
                  </a:lnTo>
                  <a:lnTo>
                    <a:pt x="4864820" y="671604"/>
                  </a:lnTo>
                  <a:lnTo>
                    <a:pt x="0" y="671604"/>
                  </a:lnTo>
                  <a:close/>
                </a:path>
              </a:pathLst>
            </a:custGeom>
            <a:solidFill>
              <a:srgbClr val="153969"/>
            </a:solidFill>
          </p:spPr>
        </p:sp>
        <p:sp>
          <p:nvSpPr>
            <p:cNvPr id="5" name="TextBox 5"/>
            <p:cNvSpPr txBox="1"/>
            <p:nvPr/>
          </p:nvSpPr>
          <p:spPr>
            <a:xfrm>
              <a:off x="0" y="-66675"/>
              <a:ext cx="4864820" cy="738279"/>
            </a:xfrm>
            <a:prstGeom prst="rect">
              <a:avLst/>
            </a:prstGeom>
          </p:spPr>
          <p:txBody>
            <a:bodyPr lIns="50800" tIns="50800" rIns="50800" bIns="50800" rtlCol="0" anchor="ctr"/>
            <a:lstStyle/>
            <a:p>
              <a:pPr algn="ctr">
                <a:lnSpc>
                  <a:spcPts val="3639"/>
                </a:lnSpc>
              </a:pPr>
              <a:endParaRPr/>
            </a:p>
          </p:txBody>
        </p:sp>
      </p:grpSp>
      <p:grpSp>
        <p:nvGrpSpPr>
          <p:cNvPr id="6" name="Group 6"/>
          <p:cNvGrpSpPr/>
          <p:nvPr/>
        </p:nvGrpSpPr>
        <p:grpSpPr>
          <a:xfrm>
            <a:off x="121519" y="0"/>
            <a:ext cx="18848678" cy="2447462"/>
            <a:chOff x="0" y="0"/>
            <a:chExt cx="25131571" cy="3263282"/>
          </a:xfrm>
        </p:grpSpPr>
        <p:pic>
          <p:nvPicPr>
            <p:cNvPr id="7" name="Picture 7"/>
            <p:cNvPicPr>
              <a:picLocks noChangeAspect="1"/>
            </p:cNvPicPr>
            <p:nvPr/>
          </p:nvPicPr>
          <p:blipFill>
            <a:blip r:embed="rId3">
              <a:alphaModFix amt="14000"/>
            </a:blip>
            <a:srcRect t="45671" b="45671"/>
            <a:stretch>
              <a:fillRect/>
            </a:stretch>
          </p:blipFill>
          <p:spPr>
            <a:xfrm>
              <a:off x="0" y="0"/>
              <a:ext cx="25131571" cy="3263282"/>
            </a:xfrm>
            <a:prstGeom prst="rect">
              <a:avLst/>
            </a:prstGeom>
          </p:spPr>
        </p:pic>
      </p:grpSp>
      <p:sp>
        <p:nvSpPr>
          <p:cNvPr id="8" name="Freeform 8"/>
          <p:cNvSpPr/>
          <p:nvPr/>
        </p:nvSpPr>
        <p:spPr>
          <a:xfrm>
            <a:off x="121519" y="3199528"/>
            <a:ext cx="8659865" cy="3305973"/>
          </a:xfrm>
          <a:custGeom>
            <a:avLst/>
            <a:gdLst/>
            <a:ahLst/>
            <a:cxnLst/>
            <a:rect l="l" t="t" r="r" b="b"/>
            <a:pathLst>
              <a:path w="8659865" h="3305973">
                <a:moveTo>
                  <a:pt x="0" y="0"/>
                </a:moveTo>
                <a:lnTo>
                  <a:pt x="8659866" y="0"/>
                </a:lnTo>
                <a:lnTo>
                  <a:pt x="8659866" y="3305973"/>
                </a:lnTo>
                <a:lnTo>
                  <a:pt x="0" y="3305973"/>
                </a:lnTo>
                <a:lnTo>
                  <a:pt x="0" y="0"/>
                </a:lnTo>
                <a:close/>
              </a:path>
            </a:pathLst>
          </a:custGeom>
          <a:blipFill>
            <a:blip r:embed="rId4"/>
            <a:stretch>
              <a:fillRect l="-1919" r="-1919"/>
            </a:stretch>
          </a:blipFill>
          <a:ln w="38100" cap="sq">
            <a:solidFill>
              <a:srgbClr val="000000"/>
            </a:solidFill>
            <a:prstDash val="solid"/>
            <a:miter/>
          </a:ln>
        </p:spPr>
      </p:sp>
      <p:sp>
        <p:nvSpPr>
          <p:cNvPr id="9" name="Freeform 9"/>
          <p:cNvSpPr/>
          <p:nvPr/>
        </p:nvSpPr>
        <p:spPr>
          <a:xfrm>
            <a:off x="1028700" y="7447051"/>
            <a:ext cx="7915886" cy="2200776"/>
          </a:xfrm>
          <a:custGeom>
            <a:avLst/>
            <a:gdLst/>
            <a:ahLst/>
            <a:cxnLst/>
            <a:rect l="l" t="t" r="r" b="b"/>
            <a:pathLst>
              <a:path w="7915886" h="2200776">
                <a:moveTo>
                  <a:pt x="0" y="0"/>
                </a:moveTo>
                <a:lnTo>
                  <a:pt x="7915886" y="0"/>
                </a:lnTo>
                <a:lnTo>
                  <a:pt x="7915886" y="2200777"/>
                </a:lnTo>
                <a:lnTo>
                  <a:pt x="0" y="2200777"/>
                </a:lnTo>
                <a:lnTo>
                  <a:pt x="0" y="0"/>
                </a:lnTo>
                <a:close/>
              </a:path>
            </a:pathLst>
          </a:custGeom>
          <a:blipFill>
            <a:blip r:embed="rId5"/>
            <a:stretch>
              <a:fillRect l="-634" r="-246"/>
            </a:stretch>
          </a:blipFill>
          <a:ln w="38100" cap="sq">
            <a:solidFill>
              <a:srgbClr val="000000"/>
            </a:solidFill>
            <a:prstDash val="solid"/>
            <a:miter/>
          </a:ln>
        </p:spPr>
      </p:sp>
      <p:sp>
        <p:nvSpPr>
          <p:cNvPr id="10" name="Freeform 10"/>
          <p:cNvSpPr/>
          <p:nvPr/>
        </p:nvSpPr>
        <p:spPr>
          <a:xfrm>
            <a:off x="9545858" y="3950267"/>
            <a:ext cx="7841232" cy="4234167"/>
          </a:xfrm>
          <a:custGeom>
            <a:avLst/>
            <a:gdLst/>
            <a:ahLst/>
            <a:cxnLst/>
            <a:rect l="l" t="t" r="r" b="b"/>
            <a:pathLst>
              <a:path w="7841232" h="4234167">
                <a:moveTo>
                  <a:pt x="0" y="0"/>
                </a:moveTo>
                <a:lnTo>
                  <a:pt x="7841232" y="0"/>
                </a:lnTo>
                <a:lnTo>
                  <a:pt x="7841232" y="4234168"/>
                </a:lnTo>
                <a:lnTo>
                  <a:pt x="0" y="4234168"/>
                </a:lnTo>
                <a:lnTo>
                  <a:pt x="0" y="0"/>
                </a:lnTo>
                <a:close/>
              </a:path>
            </a:pathLst>
          </a:custGeom>
          <a:blipFill>
            <a:blip r:embed="rId6"/>
            <a:stretch>
              <a:fillRect t="-2538" b="-2569"/>
            </a:stretch>
          </a:blipFill>
        </p:spPr>
      </p:sp>
      <p:sp>
        <p:nvSpPr>
          <p:cNvPr id="11" name="TextBox 11"/>
          <p:cNvSpPr txBox="1"/>
          <p:nvPr/>
        </p:nvSpPr>
        <p:spPr>
          <a:xfrm>
            <a:off x="121519" y="6438826"/>
            <a:ext cx="2546747" cy="580389"/>
          </a:xfrm>
          <a:prstGeom prst="rect">
            <a:avLst/>
          </a:prstGeom>
        </p:spPr>
        <p:txBody>
          <a:bodyPr lIns="0" tIns="0" rIns="0" bIns="0" rtlCol="0" anchor="t">
            <a:spAutoFit/>
          </a:bodyPr>
          <a:lstStyle/>
          <a:p>
            <a:pPr algn="ctr">
              <a:lnSpc>
                <a:spcPts val="4760"/>
              </a:lnSpc>
            </a:pPr>
            <a:r>
              <a:rPr lang="en-US" sz="3400" b="1">
                <a:solidFill>
                  <a:srgbClr val="000000"/>
                </a:solidFill>
                <a:latin typeface="Canva Sans Bold"/>
                <a:ea typeface="Canva Sans Bold"/>
                <a:cs typeface="Canva Sans Bold"/>
                <a:sym typeface="Canva Sans Bold"/>
              </a:rPr>
              <a:t>SQL QUERY </a:t>
            </a:r>
          </a:p>
        </p:txBody>
      </p:sp>
      <p:sp>
        <p:nvSpPr>
          <p:cNvPr id="12" name="Freeform 12"/>
          <p:cNvSpPr/>
          <p:nvPr/>
        </p:nvSpPr>
        <p:spPr>
          <a:xfrm rot="10078183" flipH="1" flipV="1">
            <a:off x="2701871" y="6505220"/>
            <a:ext cx="1820444" cy="514276"/>
          </a:xfrm>
          <a:custGeom>
            <a:avLst/>
            <a:gdLst/>
            <a:ahLst/>
            <a:cxnLst/>
            <a:rect l="l" t="t" r="r" b="b"/>
            <a:pathLst>
              <a:path w="1820444" h="514276">
                <a:moveTo>
                  <a:pt x="1820444" y="514276"/>
                </a:moveTo>
                <a:lnTo>
                  <a:pt x="0" y="514276"/>
                </a:lnTo>
                <a:lnTo>
                  <a:pt x="0" y="0"/>
                </a:lnTo>
                <a:lnTo>
                  <a:pt x="1820444" y="0"/>
                </a:lnTo>
                <a:lnTo>
                  <a:pt x="1820444" y="514276"/>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13" name="Freeform 13"/>
          <p:cNvSpPr/>
          <p:nvPr/>
        </p:nvSpPr>
        <p:spPr>
          <a:xfrm rot="-6395873" flipH="1">
            <a:off x="8380727" y="6998610"/>
            <a:ext cx="1451007" cy="409910"/>
          </a:xfrm>
          <a:custGeom>
            <a:avLst/>
            <a:gdLst/>
            <a:ahLst/>
            <a:cxnLst/>
            <a:rect l="l" t="t" r="r" b="b"/>
            <a:pathLst>
              <a:path w="1451007" h="409910">
                <a:moveTo>
                  <a:pt x="1451008" y="0"/>
                </a:moveTo>
                <a:lnTo>
                  <a:pt x="0" y="0"/>
                </a:lnTo>
                <a:lnTo>
                  <a:pt x="0" y="409909"/>
                </a:lnTo>
                <a:lnTo>
                  <a:pt x="1451008" y="409909"/>
                </a:lnTo>
                <a:lnTo>
                  <a:pt x="1451008"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274332" y="71801"/>
            <a:ext cx="17941498" cy="2277110"/>
          </a:xfrm>
          <a:prstGeom prst="rect">
            <a:avLst/>
          </a:prstGeom>
        </p:spPr>
        <p:txBody>
          <a:bodyPr lIns="0" tIns="0" rIns="0" bIns="0" rtlCol="0" anchor="t">
            <a:spAutoFit/>
          </a:bodyPr>
          <a:lstStyle/>
          <a:p>
            <a:pPr algn="ctr">
              <a:lnSpc>
                <a:spcPts val="3639"/>
              </a:lnSpc>
            </a:pPr>
            <a:r>
              <a:rPr lang="en-US" sz="2599" dirty="0">
                <a:solidFill>
                  <a:srgbClr val="FFFFFF"/>
                </a:solidFill>
                <a:latin typeface="Lexend Exa"/>
                <a:ea typeface="Lexend Exa"/>
                <a:cs typeface="Lexend Exa"/>
                <a:sym typeface="Lexend Exa"/>
              </a:rPr>
              <a:t> </a:t>
            </a:r>
            <a:r>
              <a:rPr lang="en-US" sz="2599" dirty="0">
                <a:solidFill>
                  <a:srgbClr val="E6CF03"/>
                </a:solidFill>
                <a:latin typeface="Lexend Exa"/>
                <a:ea typeface="Lexend Exa"/>
                <a:cs typeface="Lexend Exa"/>
                <a:sym typeface="Lexend Exa"/>
              </a:rPr>
              <a:t>Request 9</a:t>
            </a:r>
            <a:r>
              <a:rPr lang="en-US" sz="2599" dirty="0">
                <a:solidFill>
                  <a:srgbClr val="FFFFFF"/>
                </a:solidFill>
                <a:latin typeface="Lexend Exa"/>
                <a:ea typeface="Lexend Exa"/>
                <a:cs typeface="Lexend Exa"/>
                <a:sym typeface="Lexend Exa"/>
              </a:rPr>
              <a:t> -  Which channel helped to bring more gross sales in the fiscal year 2021 and the percentage of contribution? The final output contains these fields,</a:t>
            </a:r>
          </a:p>
          <a:p>
            <a:pPr algn="ctr">
              <a:lnSpc>
                <a:spcPts val="3639"/>
              </a:lnSpc>
            </a:pPr>
            <a:r>
              <a:rPr lang="en-US" sz="2599" dirty="0">
                <a:solidFill>
                  <a:srgbClr val="FFFFFF"/>
                </a:solidFill>
                <a:latin typeface="Lexend Exa"/>
                <a:ea typeface="Lexend Exa"/>
                <a:cs typeface="Lexend Exa"/>
                <a:sym typeface="Lexend Exa"/>
              </a:rPr>
              <a:t> channel </a:t>
            </a:r>
          </a:p>
          <a:p>
            <a:pPr algn="ctr">
              <a:lnSpc>
                <a:spcPts val="3639"/>
              </a:lnSpc>
            </a:pPr>
            <a:r>
              <a:rPr lang="en-US" sz="2599" dirty="0">
                <a:solidFill>
                  <a:srgbClr val="FFFFFF"/>
                </a:solidFill>
                <a:latin typeface="Lexend Exa"/>
                <a:ea typeface="Lexend Exa"/>
                <a:cs typeface="Lexend Exa"/>
                <a:sym typeface="Lexend Exa"/>
              </a:rPr>
              <a:t>gross_sales_mln </a:t>
            </a:r>
          </a:p>
          <a:p>
            <a:pPr algn="ctr">
              <a:lnSpc>
                <a:spcPts val="3639"/>
              </a:lnSpc>
            </a:pPr>
            <a:r>
              <a:rPr lang="en-US" sz="2599" dirty="0">
                <a:solidFill>
                  <a:srgbClr val="FFFFFF"/>
                </a:solidFill>
                <a:latin typeface="Lexend Exa"/>
                <a:ea typeface="Lexend Exa"/>
                <a:cs typeface="Lexend Exa"/>
                <a:sym typeface="Lexend Exa"/>
              </a:rPr>
              <a:t>percentage</a:t>
            </a:r>
          </a:p>
        </p:txBody>
      </p:sp>
      <p:sp>
        <p:nvSpPr>
          <p:cNvPr id="15" name="TextBox 15"/>
          <p:cNvSpPr txBox="1"/>
          <p:nvPr/>
        </p:nvSpPr>
        <p:spPr>
          <a:xfrm>
            <a:off x="10300948" y="2763114"/>
            <a:ext cx="6331053" cy="825204"/>
          </a:xfrm>
          <a:prstGeom prst="rect">
            <a:avLst/>
          </a:prstGeom>
        </p:spPr>
        <p:txBody>
          <a:bodyPr lIns="0" tIns="0" rIns="0" bIns="0" rtlCol="0" anchor="t">
            <a:spAutoFit/>
          </a:bodyPr>
          <a:lstStyle/>
          <a:p>
            <a:pPr algn="ctr">
              <a:lnSpc>
                <a:spcPts val="3341"/>
              </a:lnSpc>
            </a:pPr>
            <a:r>
              <a:rPr lang="en-US" sz="2386" b="1">
                <a:solidFill>
                  <a:srgbClr val="000000"/>
                </a:solidFill>
                <a:latin typeface="Canva Sans Bold"/>
                <a:ea typeface="Canva Sans Bold"/>
                <a:cs typeface="Canva Sans Bold"/>
                <a:sym typeface="Canva Sans Bold"/>
              </a:rPr>
              <a:t>Total sales and contribution percentages across channels for </a:t>
            </a:r>
            <a:r>
              <a:rPr lang="en-US" sz="2386" b="1">
                <a:solidFill>
                  <a:srgbClr val="102ECB"/>
                </a:solidFill>
                <a:latin typeface="Canva Sans Bold"/>
                <a:ea typeface="Canva Sans Bold"/>
                <a:cs typeface="Canva Sans Bold"/>
                <a:sym typeface="Canva Sans Bold"/>
              </a:rPr>
              <a:t>FY 2021 </a:t>
            </a:r>
          </a:p>
        </p:txBody>
      </p:sp>
      <p:sp>
        <p:nvSpPr>
          <p:cNvPr id="16" name="TextBox 16"/>
          <p:cNvSpPr txBox="1"/>
          <p:nvPr/>
        </p:nvSpPr>
        <p:spPr>
          <a:xfrm>
            <a:off x="9509888" y="8433343"/>
            <a:ext cx="8429412" cy="1497513"/>
          </a:xfrm>
          <a:prstGeom prst="rect">
            <a:avLst/>
          </a:prstGeom>
        </p:spPr>
        <p:txBody>
          <a:bodyPr lIns="0" tIns="0" rIns="0" bIns="0" rtlCol="0" anchor="t">
            <a:spAutoFit/>
          </a:bodyPr>
          <a:lstStyle/>
          <a:p>
            <a:pPr algn="l">
              <a:lnSpc>
                <a:spcPts val="4120"/>
              </a:lnSpc>
            </a:pPr>
            <a:r>
              <a:rPr lang="en-US" sz="2135" spc="190">
                <a:solidFill>
                  <a:srgbClr val="000000"/>
                </a:solidFill>
                <a:latin typeface="Lexend Deca"/>
                <a:ea typeface="Lexend Deca"/>
                <a:cs typeface="Lexend Deca"/>
                <a:sym typeface="Lexend Deca"/>
              </a:rPr>
              <a:t>The majority of sales, </a:t>
            </a:r>
            <a:r>
              <a:rPr lang="en-US" sz="2135" spc="190">
                <a:solidFill>
                  <a:srgbClr val="09E84E"/>
                </a:solidFill>
                <a:latin typeface="Lexend Deca"/>
                <a:ea typeface="Lexend Deca"/>
                <a:cs typeface="Lexend Deca"/>
                <a:sym typeface="Lexend Deca"/>
              </a:rPr>
              <a:t>73.22%</a:t>
            </a:r>
            <a:r>
              <a:rPr lang="en-US" sz="2135" spc="190">
                <a:solidFill>
                  <a:srgbClr val="000000"/>
                </a:solidFill>
                <a:latin typeface="Lexend Deca"/>
                <a:ea typeface="Lexend Deca"/>
                <a:cs typeface="Lexend Deca"/>
                <a:sym typeface="Lexend Deca"/>
              </a:rPr>
              <a:t>, were made through </a:t>
            </a:r>
            <a:r>
              <a:rPr lang="en-US" sz="2135" spc="190">
                <a:solidFill>
                  <a:srgbClr val="102ECB"/>
                </a:solidFill>
                <a:latin typeface="Lexend Deca"/>
                <a:ea typeface="Lexend Deca"/>
                <a:cs typeface="Lexend Deca"/>
                <a:sym typeface="Lexend Deca"/>
              </a:rPr>
              <a:t>Retailers</a:t>
            </a:r>
            <a:r>
              <a:rPr lang="en-US" sz="2135" spc="190">
                <a:solidFill>
                  <a:srgbClr val="000000"/>
                </a:solidFill>
                <a:latin typeface="Lexend Deca"/>
                <a:ea typeface="Lexend Deca"/>
                <a:cs typeface="Lexend Deca"/>
                <a:sym typeface="Lexend Deca"/>
              </a:rPr>
              <a:t>, while only </a:t>
            </a:r>
            <a:r>
              <a:rPr lang="en-US" sz="2135" spc="190">
                <a:solidFill>
                  <a:srgbClr val="E10A0A"/>
                </a:solidFill>
                <a:latin typeface="Lexend Deca"/>
                <a:ea typeface="Lexend Deca"/>
                <a:cs typeface="Lexend Deca"/>
                <a:sym typeface="Lexend Deca"/>
              </a:rPr>
              <a:t>11.31%</a:t>
            </a:r>
            <a:r>
              <a:rPr lang="en-US" sz="2135" spc="190">
                <a:solidFill>
                  <a:srgbClr val="000000"/>
                </a:solidFill>
                <a:latin typeface="Lexend Deca"/>
                <a:ea typeface="Lexend Deca"/>
                <a:cs typeface="Lexend Deca"/>
                <a:sym typeface="Lexend Deca"/>
              </a:rPr>
              <a:t> came from the </a:t>
            </a:r>
            <a:r>
              <a:rPr lang="en-US" sz="2135" spc="190">
                <a:solidFill>
                  <a:srgbClr val="102ECB"/>
                </a:solidFill>
                <a:latin typeface="Lexend Deca"/>
                <a:ea typeface="Lexend Deca"/>
                <a:cs typeface="Lexend Deca"/>
                <a:sym typeface="Lexend Deca"/>
              </a:rPr>
              <a:t>Distributor</a:t>
            </a:r>
            <a:r>
              <a:rPr lang="en-US" sz="2135" spc="190">
                <a:solidFill>
                  <a:srgbClr val="000000"/>
                </a:solidFill>
                <a:latin typeface="Lexend Deca"/>
                <a:ea typeface="Lexend Deca"/>
                <a:cs typeface="Lexend Deca"/>
                <a:sym typeface="Lexend Deca"/>
              </a:rPr>
              <a:t> Channel.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18272" y="215303"/>
            <a:ext cx="9856393" cy="9856393"/>
            <a:chOff x="0" y="0"/>
            <a:chExt cx="13141858" cy="13141858"/>
          </a:xfrm>
        </p:grpSpPr>
        <p:sp>
          <p:nvSpPr>
            <p:cNvPr id="3" name="Freeform 3"/>
            <p:cNvSpPr/>
            <p:nvPr/>
          </p:nvSpPr>
          <p:spPr>
            <a:xfrm rot="-1200957">
              <a:off x="1444916" y="1444916"/>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311122" y="1311122"/>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5" name="Group 5"/>
          <p:cNvGrpSpPr>
            <a:grpSpLocks noChangeAspect="1"/>
          </p:cNvGrpSpPr>
          <p:nvPr/>
        </p:nvGrpSpPr>
        <p:grpSpPr>
          <a:xfrm>
            <a:off x="10577235" y="2487317"/>
            <a:ext cx="5140313" cy="5312365"/>
            <a:chOff x="0" y="0"/>
            <a:chExt cx="6362700" cy="6575666"/>
          </a:xfrm>
        </p:grpSpPr>
        <p:sp>
          <p:nvSpPr>
            <p:cNvPr id="6" name="Freeform 6"/>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4"/>
              <a:stretch>
                <a:fillRect l="-1447" r="-1447"/>
              </a:stretch>
            </a:blipFill>
          </p:spPr>
        </p:sp>
      </p:grpSp>
      <p:grpSp>
        <p:nvGrpSpPr>
          <p:cNvPr id="7" name="Group 7"/>
          <p:cNvGrpSpPr/>
          <p:nvPr/>
        </p:nvGrpSpPr>
        <p:grpSpPr>
          <a:xfrm>
            <a:off x="1132531" y="2276011"/>
            <a:ext cx="7285740" cy="4950460"/>
            <a:chOff x="0" y="0"/>
            <a:chExt cx="9714320" cy="6600613"/>
          </a:xfrm>
        </p:grpSpPr>
        <p:sp>
          <p:nvSpPr>
            <p:cNvPr id="8" name="TextBox 8"/>
            <p:cNvSpPr txBox="1"/>
            <p:nvPr/>
          </p:nvSpPr>
          <p:spPr>
            <a:xfrm>
              <a:off x="0" y="-76200"/>
              <a:ext cx="9714320" cy="3031067"/>
            </a:xfrm>
            <a:prstGeom prst="rect">
              <a:avLst/>
            </a:prstGeom>
          </p:spPr>
          <p:txBody>
            <a:bodyPr lIns="0" tIns="0" rIns="0" bIns="0" rtlCol="0" anchor="t">
              <a:spAutoFit/>
            </a:bodyPr>
            <a:lstStyle/>
            <a:p>
              <a:pPr algn="l">
                <a:lnSpc>
                  <a:spcPts val="9099"/>
                </a:lnSpc>
              </a:pPr>
              <a:r>
                <a:rPr lang="en-US" sz="6999" b="1">
                  <a:solidFill>
                    <a:srgbClr val="2A2E3A"/>
                  </a:solidFill>
                  <a:latin typeface="Klein Bold"/>
                  <a:ea typeface="Klein Bold"/>
                  <a:cs typeface="Klein Bold"/>
                  <a:sym typeface="Klein Bold"/>
                </a:rPr>
                <a:t>About the </a:t>
              </a:r>
              <a:r>
                <a:rPr lang="en-US" sz="6999" b="1">
                  <a:solidFill>
                    <a:srgbClr val="718BAB"/>
                  </a:solidFill>
                  <a:latin typeface="Klein Bold"/>
                  <a:ea typeface="Klein Bold"/>
                  <a:cs typeface="Klein Bold"/>
                  <a:sym typeface="Klein Bold"/>
                </a:rPr>
                <a:t>Company</a:t>
              </a:r>
            </a:p>
          </p:txBody>
        </p:sp>
        <p:sp>
          <p:nvSpPr>
            <p:cNvPr id="9" name="TextBox 9"/>
            <p:cNvSpPr txBox="1"/>
            <p:nvPr/>
          </p:nvSpPr>
          <p:spPr>
            <a:xfrm>
              <a:off x="0" y="3645111"/>
              <a:ext cx="8770288" cy="2955502"/>
            </a:xfrm>
            <a:prstGeom prst="rect">
              <a:avLst/>
            </a:prstGeom>
          </p:spPr>
          <p:txBody>
            <a:bodyPr lIns="0" tIns="0" rIns="0" bIns="0" rtlCol="0" anchor="t">
              <a:spAutoFit/>
            </a:bodyPr>
            <a:lstStyle/>
            <a:p>
              <a:pPr algn="l">
                <a:lnSpc>
                  <a:spcPts val="4479"/>
                </a:lnSpc>
              </a:pPr>
              <a:r>
                <a:rPr lang="en-US" sz="3199">
                  <a:solidFill>
                    <a:srgbClr val="2A2E3A"/>
                  </a:solidFill>
                  <a:latin typeface="Helios"/>
                  <a:ea typeface="Helios"/>
                  <a:cs typeface="Helios"/>
                  <a:sym typeface="Helios"/>
                </a:rPr>
                <a:t>Atliq Hardware, a prominent computer hardware manufacturer in India, has established a notable presence in International Markets.</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5215" y="2053844"/>
            <a:ext cx="19493215" cy="8233156"/>
          </a:xfrm>
          <a:custGeom>
            <a:avLst/>
            <a:gdLst/>
            <a:ahLst/>
            <a:cxnLst/>
            <a:rect l="l" t="t" r="r" b="b"/>
            <a:pathLst>
              <a:path w="19493215" h="8233156">
                <a:moveTo>
                  <a:pt x="0" y="0"/>
                </a:moveTo>
                <a:lnTo>
                  <a:pt x="19493215" y="0"/>
                </a:lnTo>
                <a:lnTo>
                  <a:pt x="19493215" y="8233156"/>
                </a:lnTo>
                <a:lnTo>
                  <a:pt x="0" y="8233156"/>
                </a:lnTo>
                <a:lnTo>
                  <a:pt x="0" y="0"/>
                </a:lnTo>
                <a:close/>
              </a:path>
            </a:pathLst>
          </a:custGeom>
          <a:blipFill>
            <a:blip r:embed="rId2">
              <a:alphaModFix amt="14000"/>
            </a:blip>
            <a:stretch>
              <a:fillRect t="-28767" b="-3821"/>
            </a:stretch>
          </a:blipFill>
        </p:spPr>
      </p:sp>
      <p:grpSp>
        <p:nvGrpSpPr>
          <p:cNvPr id="3" name="Group 3"/>
          <p:cNvGrpSpPr/>
          <p:nvPr/>
        </p:nvGrpSpPr>
        <p:grpSpPr>
          <a:xfrm>
            <a:off x="9525" y="0"/>
            <a:ext cx="18278475" cy="2053844"/>
            <a:chOff x="0" y="0"/>
            <a:chExt cx="4864820" cy="567935"/>
          </a:xfrm>
        </p:grpSpPr>
        <p:sp>
          <p:nvSpPr>
            <p:cNvPr id="4" name="Freeform 4"/>
            <p:cNvSpPr/>
            <p:nvPr/>
          </p:nvSpPr>
          <p:spPr>
            <a:xfrm>
              <a:off x="0" y="0"/>
              <a:ext cx="4864820" cy="567935"/>
            </a:xfrm>
            <a:custGeom>
              <a:avLst/>
              <a:gdLst/>
              <a:ahLst/>
              <a:cxnLst/>
              <a:rect l="l" t="t" r="r" b="b"/>
              <a:pathLst>
                <a:path w="4864820" h="567935">
                  <a:moveTo>
                    <a:pt x="0" y="0"/>
                  </a:moveTo>
                  <a:lnTo>
                    <a:pt x="4864820" y="0"/>
                  </a:lnTo>
                  <a:lnTo>
                    <a:pt x="4864820" y="567935"/>
                  </a:lnTo>
                  <a:lnTo>
                    <a:pt x="0" y="567935"/>
                  </a:lnTo>
                  <a:close/>
                </a:path>
              </a:pathLst>
            </a:custGeom>
            <a:solidFill>
              <a:srgbClr val="153969"/>
            </a:solidFill>
          </p:spPr>
        </p:sp>
        <p:sp>
          <p:nvSpPr>
            <p:cNvPr id="5" name="TextBox 5"/>
            <p:cNvSpPr txBox="1"/>
            <p:nvPr/>
          </p:nvSpPr>
          <p:spPr>
            <a:xfrm>
              <a:off x="0" y="-66675"/>
              <a:ext cx="4864820" cy="634610"/>
            </a:xfrm>
            <a:prstGeom prst="rect">
              <a:avLst/>
            </a:prstGeom>
          </p:spPr>
          <p:txBody>
            <a:bodyPr lIns="50800" tIns="50800" rIns="50800" bIns="50800" rtlCol="0" anchor="ctr"/>
            <a:lstStyle/>
            <a:p>
              <a:pPr algn="ctr">
                <a:lnSpc>
                  <a:spcPts val="3639"/>
                </a:lnSpc>
              </a:pPr>
              <a:endParaRPr/>
            </a:p>
          </p:txBody>
        </p:sp>
      </p:grpSp>
      <p:grpSp>
        <p:nvGrpSpPr>
          <p:cNvPr id="6" name="Group 6"/>
          <p:cNvGrpSpPr/>
          <p:nvPr/>
        </p:nvGrpSpPr>
        <p:grpSpPr>
          <a:xfrm>
            <a:off x="121519" y="0"/>
            <a:ext cx="18166481" cy="2053844"/>
            <a:chOff x="0" y="0"/>
            <a:chExt cx="25131571" cy="2738459"/>
          </a:xfrm>
        </p:grpSpPr>
        <p:pic>
          <p:nvPicPr>
            <p:cNvPr id="7" name="Picture 7"/>
            <p:cNvPicPr>
              <a:picLocks noChangeAspect="1"/>
            </p:cNvPicPr>
            <p:nvPr/>
          </p:nvPicPr>
          <p:blipFill>
            <a:blip r:embed="rId3">
              <a:alphaModFix amt="14000"/>
            </a:blip>
            <a:srcRect t="46367" b="46367"/>
            <a:stretch>
              <a:fillRect/>
            </a:stretch>
          </p:blipFill>
          <p:spPr>
            <a:xfrm>
              <a:off x="0" y="0"/>
              <a:ext cx="25131571" cy="2738459"/>
            </a:xfrm>
            <a:prstGeom prst="rect">
              <a:avLst/>
            </a:prstGeom>
          </p:spPr>
        </p:pic>
      </p:grpSp>
      <p:sp>
        <p:nvSpPr>
          <p:cNvPr id="8" name="Freeform 8"/>
          <p:cNvSpPr/>
          <p:nvPr/>
        </p:nvSpPr>
        <p:spPr>
          <a:xfrm>
            <a:off x="242815" y="4654978"/>
            <a:ext cx="5716905" cy="4345502"/>
          </a:xfrm>
          <a:custGeom>
            <a:avLst/>
            <a:gdLst/>
            <a:ahLst/>
            <a:cxnLst/>
            <a:rect l="l" t="t" r="r" b="b"/>
            <a:pathLst>
              <a:path w="5716905" h="4345502">
                <a:moveTo>
                  <a:pt x="0" y="0"/>
                </a:moveTo>
                <a:lnTo>
                  <a:pt x="5716905" y="0"/>
                </a:lnTo>
                <a:lnTo>
                  <a:pt x="5716905" y="4345501"/>
                </a:lnTo>
                <a:lnTo>
                  <a:pt x="0" y="4345501"/>
                </a:lnTo>
                <a:lnTo>
                  <a:pt x="0" y="0"/>
                </a:lnTo>
                <a:close/>
              </a:path>
            </a:pathLst>
          </a:custGeom>
          <a:blipFill>
            <a:blip r:embed="rId4"/>
            <a:stretch>
              <a:fillRect t="-3674" r="-8163" b="-3674"/>
            </a:stretch>
          </a:blipFill>
        </p:spPr>
      </p:sp>
      <p:sp>
        <p:nvSpPr>
          <p:cNvPr id="9" name="Freeform 9"/>
          <p:cNvSpPr/>
          <p:nvPr/>
        </p:nvSpPr>
        <p:spPr>
          <a:xfrm>
            <a:off x="12394034" y="4654978"/>
            <a:ext cx="5720715" cy="4345502"/>
          </a:xfrm>
          <a:custGeom>
            <a:avLst/>
            <a:gdLst/>
            <a:ahLst/>
            <a:cxnLst/>
            <a:rect l="l" t="t" r="r" b="b"/>
            <a:pathLst>
              <a:path w="5720715" h="4345502">
                <a:moveTo>
                  <a:pt x="0" y="0"/>
                </a:moveTo>
                <a:lnTo>
                  <a:pt x="5720715" y="0"/>
                </a:lnTo>
                <a:lnTo>
                  <a:pt x="5720715" y="4345501"/>
                </a:lnTo>
                <a:lnTo>
                  <a:pt x="0" y="4345501"/>
                </a:lnTo>
                <a:lnTo>
                  <a:pt x="0" y="0"/>
                </a:lnTo>
                <a:close/>
              </a:path>
            </a:pathLst>
          </a:custGeom>
          <a:blipFill>
            <a:blip r:embed="rId5"/>
            <a:stretch>
              <a:fillRect t="-3447" r="-8156" b="-3447"/>
            </a:stretch>
          </a:blipFill>
        </p:spPr>
      </p:sp>
      <p:sp>
        <p:nvSpPr>
          <p:cNvPr id="10" name="Freeform 10"/>
          <p:cNvSpPr/>
          <p:nvPr/>
        </p:nvSpPr>
        <p:spPr>
          <a:xfrm>
            <a:off x="6316043" y="4654978"/>
            <a:ext cx="5715000" cy="4345502"/>
          </a:xfrm>
          <a:custGeom>
            <a:avLst/>
            <a:gdLst/>
            <a:ahLst/>
            <a:cxnLst/>
            <a:rect l="l" t="t" r="r" b="b"/>
            <a:pathLst>
              <a:path w="5715000" h="4345502">
                <a:moveTo>
                  <a:pt x="0" y="0"/>
                </a:moveTo>
                <a:lnTo>
                  <a:pt x="5715000" y="0"/>
                </a:lnTo>
                <a:lnTo>
                  <a:pt x="5715000" y="4345501"/>
                </a:lnTo>
                <a:lnTo>
                  <a:pt x="0" y="4345501"/>
                </a:lnTo>
                <a:lnTo>
                  <a:pt x="0" y="0"/>
                </a:lnTo>
                <a:close/>
              </a:path>
            </a:pathLst>
          </a:custGeom>
          <a:blipFill>
            <a:blip r:embed="rId6"/>
            <a:stretch>
              <a:fillRect l="-4532" t="-5313" r="-8283" b="-5313"/>
            </a:stretch>
          </a:blipFill>
        </p:spPr>
      </p:sp>
      <p:sp>
        <p:nvSpPr>
          <p:cNvPr id="11" name="Freeform 11"/>
          <p:cNvSpPr/>
          <p:nvPr/>
        </p:nvSpPr>
        <p:spPr>
          <a:xfrm>
            <a:off x="1469501" y="5906551"/>
            <a:ext cx="728464" cy="815999"/>
          </a:xfrm>
          <a:custGeom>
            <a:avLst/>
            <a:gdLst/>
            <a:ahLst/>
            <a:cxnLst/>
            <a:rect l="l" t="t" r="r" b="b"/>
            <a:pathLst>
              <a:path w="728464" h="815999">
                <a:moveTo>
                  <a:pt x="0" y="0"/>
                </a:moveTo>
                <a:lnTo>
                  <a:pt x="728464" y="0"/>
                </a:lnTo>
                <a:lnTo>
                  <a:pt x="728464" y="815999"/>
                </a:lnTo>
                <a:lnTo>
                  <a:pt x="0" y="8159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2928347" y="5906551"/>
            <a:ext cx="749271" cy="809625"/>
          </a:xfrm>
          <a:custGeom>
            <a:avLst/>
            <a:gdLst/>
            <a:ahLst/>
            <a:cxnLst/>
            <a:rect l="l" t="t" r="r" b="b"/>
            <a:pathLst>
              <a:path w="749271" h="809625">
                <a:moveTo>
                  <a:pt x="0" y="0"/>
                </a:moveTo>
                <a:lnTo>
                  <a:pt x="749271" y="0"/>
                </a:lnTo>
                <a:lnTo>
                  <a:pt x="749271" y="809625"/>
                </a:lnTo>
                <a:lnTo>
                  <a:pt x="0" y="8096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a:off x="4504302" y="5906551"/>
            <a:ext cx="763992" cy="809625"/>
          </a:xfrm>
          <a:custGeom>
            <a:avLst/>
            <a:gdLst/>
            <a:ahLst/>
            <a:cxnLst/>
            <a:rect l="l" t="t" r="r" b="b"/>
            <a:pathLst>
              <a:path w="763992" h="809625">
                <a:moveTo>
                  <a:pt x="0" y="0"/>
                </a:moveTo>
                <a:lnTo>
                  <a:pt x="763991" y="0"/>
                </a:lnTo>
                <a:lnTo>
                  <a:pt x="763991" y="809625"/>
                </a:lnTo>
                <a:lnTo>
                  <a:pt x="0" y="8096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p:cNvSpPr/>
          <p:nvPr/>
        </p:nvSpPr>
        <p:spPr>
          <a:xfrm>
            <a:off x="13644618" y="5906551"/>
            <a:ext cx="728464" cy="815999"/>
          </a:xfrm>
          <a:custGeom>
            <a:avLst/>
            <a:gdLst/>
            <a:ahLst/>
            <a:cxnLst/>
            <a:rect l="l" t="t" r="r" b="b"/>
            <a:pathLst>
              <a:path w="728464" h="815999">
                <a:moveTo>
                  <a:pt x="0" y="0"/>
                </a:moveTo>
                <a:lnTo>
                  <a:pt x="728464" y="0"/>
                </a:lnTo>
                <a:lnTo>
                  <a:pt x="728464" y="815999"/>
                </a:lnTo>
                <a:lnTo>
                  <a:pt x="0" y="8159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7332594" y="5906551"/>
            <a:ext cx="728464" cy="815999"/>
          </a:xfrm>
          <a:custGeom>
            <a:avLst/>
            <a:gdLst/>
            <a:ahLst/>
            <a:cxnLst/>
            <a:rect l="l" t="t" r="r" b="b"/>
            <a:pathLst>
              <a:path w="728464" h="815999">
                <a:moveTo>
                  <a:pt x="0" y="0"/>
                </a:moveTo>
                <a:lnTo>
                  <a:pt x="728465" y="0"/>
                </a:lnTo>
                <a:lnTo>
                  <a:pt x="728465" y="815999"/>
                </a:lnTo>
                <a:lnTo>
                  <a:pt x="0" y="8159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15144194" y="5906551"/>
            <a:ext cx="749271" cy="809625"/>
          </a:xfrm>
          <a:custGeom>
            <a:avLst/>
            <a:gdLst/>
            <a:ahLst/>
            <a:cxnLst/>
            <a:rect l="l" t="t" r="r" b="b"/>
            <a:pathLst>
              <a:path w="749271" h="809625">
                <a:moveTo>
                  <a:pt x="0" y="0"/>
                </a:moveTo>
                <a:lnTo>
                  <a:pt x="749271" y="0"/>
                </a:lnTo>
                <a:lnTo>
                  <a:pt x="749271" y="809625"/>
                </a:lnTo>
                <a:lnTo>
                  <a:pt x="0" y="8096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a:off x="8946884" y="5906551"/>
            <a:ext cx="749271" cy="809625"/>
          </a:xfrm>
          <a:custGeom>
            <a:avLst/>
            <a:gdLst/>
            <a:ahLst/>
            <a:cxnLst/>
            <a:rect l="l" t="t" r="r" b="b"/>
            <a:pathLst>
              <a:path w="749271" h="809625">
                <a:moveTo>
                  <a:pt x="0" y="0"/>
                </a:moveTo>
                <a:lnTo>
                  <a:pt x="749271" y="0"/>
                </a:lnTo>
                <a:lnTo>
                  <a:pt x="749271" y="809625"/>
                </a:lnTo>
                <a:lnTo>
                  <a:pt x="0" y="8096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Freeform 18"/>
          <p:cNvSpPr/>
          <p:nvPr/>
        </p:nvSpPr>
        <p:spPr>
          <a:xfrm>
            <a:off x="16664990" y="5906551"/>
            <a:ext cx="763992" cy="809625"/>
          </a:xfrm>
          <a:custGeom>
            <a:avLst/>
            <a:gdLst/>
            <a:ahLst/>
            <a:cxnLst/>
            <a:rect l="l" t="t" r="r" b="b"/>
            <a:pathLst>
              <a:path w="763992" h="809625">
                <a:moveTo>
                  <a:pt x="0" y="0"/>
                </a:moveTo>
                <a:lnTo>
                  <a:pt x="763991" y="0"/>
                </a:lnTo>
                <a:lnTo>
                  <a:pt x="763991" y="809625"/>
                </a:lnTo>
                <a:lnTo>
                  <a:pt x="0" y="8096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9" name="Freeform 19"/>
          <p:cNvSpPr/>
          <p:nvPr/>
        </p:nvSpPr>
        <p:spPr>
          <a:xfrm>
            <a:off x="10581980" y="5906551"/>
            <a:ext cx="763992" cy="809625"/>
          </a:xfrm>
          <a:custGeom>
            <a:avLst/>
            <a:gdLst/>
            <a:ahLst/>
            <a:cxnLst/>
            <a:rect l="l" t="t" r="r" b="b"/>
            <a:pathLst>
              <a:path w="763992" h="809625">
                <a:moveTo>
                  <a:pt x="0" y="0"/>
                </a:moveTo>
                <a:lnTo>
                  <a:pt x="763992" y="0"/>
                </a:lnTo>
                <a:lnTo>
                  <a:pt x="763992" y="809625"/>
                </a:lnTo>
                <a:lnTo>
                  <a:pt x="0" y="8096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20" name="Group 20"/>
          <p:cNvGrpSpPr/>
          <p:nvPr/>
        </p:nvGrpSpPr>
        <p:grpSpPr>
          <a:xfrm>
            <a:off x="4110884" y="2414049"/>
            <a:ext cx="11217021" cy="1175686"/>
            <a:chOff x="0" y="0"/>
            <a:chExt cx="1737810" cy="182145"/>
          </a:xfrm>
        </p:grpSpPr>
        <p:sp>
          <p:nvSpPr>
            <p:cNvPr id="21" name="Freeform 21"/>
            <p:cNvSpPr/>
            <p:nvPr/>
          </p:nvSpPr>
          <p:spPr>
            <a:xfrm>
              <a:off x="0" y="0"/>
              <a:ext cx="1737810" cy="182145"/>
            </a:xfrm>
            <a:custGeom>
              <a:avLst/>
              <a:gdLst/>
              <a:ahLst/>
              <a:cxnLst/>
              <a:rect l="l" t="t" r="r" b="b"/>
              <a:pathLst>
                <a:path w="1737810" h="182145">
                  <a:moveTo>
                    <a:pt x="9663" y="0"/>
                  </a:moveTo>
                  <a:lnTo>
                    <a:pt x="1728147" y="0"/>
                  </a:lnTo>
                  <a:cubicBezTo>
                    <a:pt x="1730710" y="0"/>
                    <a:pt x="1733168" y="1018"/>
                    <a:pt x="1734980" y="2830"/>
                  </a:cubicBezTo>
                  <a:cubicBezTo>
                    <a:pt x="1736792" y="4642"/>
                    <a:pt x="1737810" y="7100"/>
                    <a:pt x="1737810" y="9663"/>
                  </a:cubicBezTo>
                  <a:lnTo>
                    <a:pt x="1737810" y="172482"/>
                  </a:lnTo>
                  <a:cubicBezTo>
                    <a:pt x="1737810" y="177818"/>
                    <a:pt x="1733484" y="182145"/>
                    <a:pt x="1728147" y="182145"/>
                  </a:cubicBezTo>
                  <a:lnTo>
                    <a:pt x="9663" y="182145"/>
                  </a:lnTo>
                  <a:cubicBezTo>
                    <a:pt x="7100" y="182145"/>
                    <a:pt x="4642" y="181127"/>
                    <a:pt x="2830" y="179314"/>
                  </a:cubicBezTo>
                  <a:cubicBezTo>
                    <a:pt x="1018" y="177502"/>
                    <a:pt x="0" y="175045"/>
                    <a:pt x="0" y="172482"/>
                  </a:cubicBezTo>
                  <a:lnTo>
                    <a:pt x="0" y="9663"/>
                  </a:lnTo>
                  <a:cubicBezTo>
                    <a:pt x="0" y="7100"/>
                    <a:pt x="1018" y="4642"/>
                    <a:pt x="2830" y="2830"/>
                  </a:cubicBezTo>
                  <a:cubicBezTo>
                    <a:pt x="4642" y="1018"/>
                    <a:pt x="7100" y="0"/>
                    <a:pt x="9663" y="0"/>
                  </a:cubicBezTo>
                  <a:close/>
                </a:path>
              </a:pathLst>
            </a:custGeom>
            <a:solidFill>
              <a:srgbClr val="C0CFE1">
                <a:alpha val="64706"/>
              </a:srgbClr>
            </a:solidFill>
            <a:ln w="12700">
              <a:solidFill>
                <a:srgbClr val="000000"/>
              </a:solidFill>
            </a:ln>
          </p:spPr>
        </p:sp>
      </p:grpSp>
      <p:sp>
        <p:nvSpPr>
          <p:cNvPr id="22" name="AutoShape 22"/>
          <p:cNvSpPr/>
          <p:nvPr/>
        </p:nvSpPr>
        <p:spPr>
          <a:xfrm>
            <a:off x="1488551" y="8973195"/>
            <a:ext cx="0" cy="570211"/>
          </a:xfrm>
          <a:prstGeom prst="line">
            <a:avLst/>
          </a:prstGeom>
          <a:ln w="38100" cap="flat">
            <a:solidFill>
              <a:srgbClr val="000000"/>
            </a:solidFill>
            <a:prstDash val="solid"/>
            <a:headEnd type="arrow" w="med" len="sm"/>
            <a:tailEnd type="arrow" w="med" len="sm"/>
          </a:ln>
        </p:spPr>
      </p:sp>
      <p:sp>
        <p:nvSpPr>
          <p:cNvPr id="23" name="AutoShape 23"/>
          <p:cNvSpPr/>
          <p:nvPr/>
        </p:nvSpPr>
        <p:spPr>
          <a:xfrm>
            <a:off x="3332921" y="8973195"/>
            <a:ext cx="0" cy="570211"/>
          </a:xfrm>
          <a:prstGeom prst="line">
            <a:avLst/>
          </a:prstGeom>
          <a:ln w="38100" cap="flat">
            <a:solidFill>
              <a:srgbClr val="000000"/>
            </a:solidFill>
            <a:prstDash val="solid"/>
            <a:headEnd type="arrow" w="med" len="sm"/>
            <a:tailEnd type="arrow" w="med" len="sm"/>
          </a:ln>
        </p:spPr>
      </p:sp>
      <p:sp>
        <p:nvSpPr>
          <p:cNvPr id="24" name="AutoShape 24"/>
          <p:cNvSpPr/>
          <p:nvPr/>
        </p:nvSpPr>
        <p:spPr>
          <a:xfrm>
            <a:off x="4886297" y="8973195"/>
            <a:ext cx="0" cy="570211"/>
          </a:xfrm>
          <a:prstGeom prst="line">
            <a:avLst/>
          </a:prstGeom>
          <a:ln w="38100" cap="flat">
            <a:solidFill>
              <a:srgbClr val="000000"/>
            </a:solidFill>
            <a:prstDash val="solid"/>
            <a:headEnd type="arrow" w="med" len="sm"/>
            <a:tailEnd type="arrow" w="med" len="sm"/>
          </a:ln>
        </p:spPr>
      </p:sp>
      <p:sp>
        <p:nvSpPr>
          <p:cNvPr id="25" name="AutoShape 25"/>
          <p:cNvSpPr/>
          <p:nvPr/>
        </p:nvSpPr>
        <p:spPr>
          <a:xfrm>
            <a:off x="7816752" y="8973195"/>
            <a:ext cx="0" cy="570211"/>
          </a:xfrm>
          <a:prstGeom prst="line">
            <a:avLst/>
          </a:prstGeom>
          <a:ln w="38100" cap="flat">
            <a:solidFill>
              <a:srgbClr val="000000"/>
            </a:solidFill>
            <a:prstDash val="solid"/>
            <a:headEnd type="arrow" w="med" len="sm"/>
            <a:tailEnd type="arrow" w="med" len="sm"/>
          </a:ln>
        </p:spPr>
      </p:sp>
      <p:sp>
        <p:nvSpPr>
          <p:cNvPr id="26" name="AutoShape 26"/>
          <p:cNvSpPr/>
          <p:nvPr/>
        </p:nvSpPr>
        <p:spPr>
          <a:xfrm>
            <a:off x="10963976" y="9000479"/>
            <a:ext cx="0" cy="570211"/>
          </a:xfrm>
          <a:prstGeom prst="line">
            <a:avLst/>
          </a:prstGeom>
          <a:ln w="38100" cap="flat">
            <a:solidFill>
              <a:srgbClr val="000000"/>
            </a:solidFill>
            <a:prstDash val="solid"/>
            <a:headEnd type="arrow" w="med" len="sm"/>
            <a:tailEnd type="arrow" w="med" len="sm"/>
          </a:ln>
        </p:spPr>
      </p:sp>
      <p:sp>
        <p:nvSpPr>
          <p:cNvPr id="27" name="AutoShape 27"/>
          <p:cNvSpPr/>
          <p:nvPr/>
        </p:nvSpPr>
        <p:spPr>
          <a:xfrm>
            <a:off x="9390364" y="9000479"/>
            <a:ext cx="0" cy="570211"/>
          </a:xfrm>
          <a:prstGeom prst="line">
            <a:avLst/>
          </a:prstGeom>
          <a:ln w="38100" cap="flat">
            <a:solidFill>
              <a:srgbClr val="000000"/>
            </a:solidFill>
            <a:prstDash val="solid"/>
            <a:headEnd type="arrow" w="med" len="sm"/>
            <a:tailEnd type="arrow" w="med" len="sm"/>
          </a:ln>
        </p:spPr>
      </p:sp>
      <p:sp>
        <p:nvSpPr>
          <p:cNvPr id="28" name="AutoShape 28"/>
          <p:cNvSpPr/>
          <p:nvPr/>
        </p:nvSpPr>
        <p:spPr>
          <a:xfrm>
            <a:off x="14054466" y="9000479"/>
            <a:ext cx="0" cy="570211"/>
          </a:xfrm>
          <a:prstGeom prst="line">
            <a:avLst/>
          </a:prstGeom>
          <a:ln w="38100" cap="flat">
            <a:solidFill>
              <a:srgbClr val="000000"/>
            </a:solidFill>
            <a:prstDash val="solid"/>
            <a:headEnd type="arrow" w="med" len="sm"/>
            <a:tailEnd type="arrow" w="med" len="sm"/>
          </a:ln>
        </p:spPr>
      </p:sp>
      <p:sp>
        <p:nvSpPr>
          <p:cNvPr id="29" name="AutoShape 29"/>
          <p:cNvSpPr/>
          <p:nvPr/>
        </p:nvSpPr>
        <p:spPr>
          <a:xfrm>
            <a:off x="17309635" y="8966950"/>
            <a:ext cx="0" cy="570211"/>
          </a:xfrm>
          <a:prstGeom prst="line">
            <a:avLst/>
          </a:prstGeom>
          <a:ln w="38100" cap="flat">
            <a:solidFill>
              <a:srgbClr val="000000"/>
            </a:solidFill>
            <a:prstDash val="solid"/>
            <a:headEnd type="arrow" w="med" len="sm"/>
            <a:tailEnd type="arrow" w="med" len="sm"/>
          </a:ln>
        </p:spPr>
      </p:sp>
      <p:sp>
        <p:nvSpPr>
          <p:cNvPr id="30" name="AutoShape 30"/>
          <p:cNvSpPr/>
          <p:nvPr/>
        </p:nvSpPr>
        <p:spPr>
          <a:xfrm>
            <a:off x="15607859" y="8951827"/>
            <a:ext cx="0" cy="570211"/>
          </a:xfrm>
          <a:prstGeom prst="line">
            <a:avLst/>
          </a:prstGeom>
          <a:ln w="38100" cap="flat">
            <a:solidFill>
              <a:srgbClr val="000000"/>
            </a:solidFill>
            <a:prstDash val="solid"/>
            <a:headEnd type="arrow" w="med" len="sm"/>
            <a:tailEnd type="arrow" w="med" len="sm"/>
          </a:ln>
        </p:spPr>
      </p:sp>
      <p:sp>
        <p:nvSpPr>
          <p:cNvPr id="31" name="TextBox 31"/>
          <p:cNvSpPr txBox="1"/>
          <p:nvPr/>
        </p:nvSpPr>
        <p:spPr>
          <a:xfrm>
            <a:off x="173251" y="37125"/>
            <a:ext cx="17941498" cy="1819910"/>
          </a:xfrm>
          <a:prstGeom prst="rect">
            <a:avLst/>
          </a:prstGeom>
        </p:spPr>
        <p:txBody>
          <a:bodyPr lIns="0" tIns="0" rIns="0" bIns="0" rtlCol="0" anchor="t">
            <a:spAutoFit/>
          </a:bodyPr>
          <a:lstStyle/>
          <a:p>
            <a:pPr algn="ctr">
              <a:lnSpc>
                <a:spcPts val="3639"/>
              </a:lnSpc>
            </a:pPr>
            <a:r>
              <a:rPr lang="en-US" sz="2599">
                <a:solidFill>
                  <a:srgbClr val="FFFFFF"/>
                </a:solidFill>
                <a:latin typeface="Lexend Exa"/>
                <a:ea typeface="Lexend Exa"/>
                <a:cs typeface="Lexend Exa"/>
                <a:sym typeface="Lexend Exa"/>
              </a:rPr>
              <a:t> </a:t>
            </a:r>
            <a:r>
              <a:rPr lang="en-US" sz="2599">
                <a:solidFill>
                  <a:srgbClr val="E6CF03"/>
                </a:solidFill>
                <a:latin typeface="Lexend Exa"/>
                <a:ea typeface="Lexend Exa"/>
                <a:cs typeface="Lexend Exa"/>
                <a:sym typeface="Lexend Exa"/>
              </a:rPr>
              <a:t>Request 10</a:t>
            </a:r>
            <a:r>
              <a:rPr lang="en-US" sz="2599">
                <a:solidFill>
                  <a:srgbClr val="FFFFFF"/>
                </a:solidFill>
                <a:latin typeface="Lexend Exa"/>
                <a:ea typeface="Lexend Exa"/>
                <a:cs typeface="Lexend Exa"/>
                <a:sym typeface="Lexend Exa"/>
              </a:rPr>
              <a:t>-  Get the Top 3 products in each division that have a high total_sold_quantity in the fiscal_year 2021? The final output contains these fields, division </a:t>
            </a:r>
          </a:p>
          <a:p>
            <a:pPr algn="ctr">
              <a:lnSpc>
                <a:spcPts val="3639"/>
              </a:lnSpc>
            </a:pPr>
            <a:r>
              <a:rPr lang="en-US" sz="2599">
                <a:solidFill>
                  <a:srgbClr val="FFFFFF"/>
                </a:solidFill>
                <a:latin typeface="Lexend Exa"/>
                <a:ea typeface="Lexend Exa"/>
                <a:cs typeface="Lexend Exa"/>
                <a:sym typeface="Lexend Exa"/>
              </a:rPr>
              <a:t>product_code</a:t>
            </a:r>
          </a:p>
        </p:txBody>
      </p:sp>
      <p:sp>
        <p:nvSpPr>
          <p:cNvPr id="32" name="TextBox 32"/>
          <p:cNvSpPr txBox="1"/>
          <p:nvPr/>
        </p:nvSpPr>
        <p:spPr>
          <a:xfrm>
            <a:off x="8624170" y="3946715"/>
            <a:ext cx="1434230" cy="591700"/>
          </a:xfrm>
          <a:prstGeom prst="rect">
            <a:avLst/>
          </a:prstGeom>
        </p:spPr>
        <p:txBody>
          <a:bodyPr wrap="square" lIns="0" tIns="0" rIns="0" bIns="0" rtlCol="0" anchor="t">
            <a:spAutoFit/>
          </a:bodyPr>
          <a:lstStyle/>
          <a:p>
            <a:pPr marL="0" lvl="0" indent="0" algn="ctr">
              <a:lnSpc>
                <a:spcPts val="5040"/>
              </a:lnSpc>
              <a:spcBef>
                <a:spcPct val="0"/>
              </a:spcBef>
            </a:pPr>
            <a:r>
              <a:rPr lang="en-US" sz="3600" dirty="0">
                <a:solidFill>
                  <a:srgbClr val="000000"/>
                </a:solidFill>
                <a:latin typeface="Lexend Deca"/>
                <a:ea typeface="Lexend Deca"/>
                <a:cs typeface="Lexend Deca"/>
                <a:sym typeface="Lexend Deca"/>
              </a:rPr>
              <a:t>N &amp; S</a:t>
            </a:r>
          </a:p>
        </p:txBody>
      </p:sp>
      <p:sp>
        <p:nvSpPr>
          <p:cNvPr id="33" name="TextBox 33"/>
          <p:cNvSpPr txBox="1"/>
          <p:nvPr/>
        </p:nvSpPr>
        <p:spPr>
          <a:xfrm>
            <a:off x="15518829" y="3946715"/>
            <a:ext cx="1036693" cy="603884"/>
          </a:xfrm>
          <a:prstGeom prst="rect">
            <a:avLst/>
          </a:prstGeom>
        </p:spPr>
        <p:txBody>
          <a:bodyPr wrap="square" lIns="0" tIns="0" rIns="0" bIns="0" rtlCol="0" anchor="t">
            <a:spAutoFit/>
          </a:bodyPr>
          <a:lstStyle/>
          <a:p>
            <a:pPr marL="0" lvl="0" indent="0" algn="ctr">
              <a:lnSpc>
                <a:spcPts val="5040"/>
              </a:lnSpc>
              <a:spcBef>
                <a:spcPct val="0"/>
              </a:spcBef>
            </a:pPr>
            <a:r>
              <a:rPr lang="en-US" sz="3600" dirty="0">
                <a:solidFill>
                  <a:srgbClr val="000000"/>
                </a:solidFill>
                <a:latin typeface="Lexend Deca"/>
                <a:ea typeface="Lexend Deca"/>
                <a:cs typeface="Lexend Deca"/>
                <a:sym typeface="Lexend Deca"/>
              </a:rPr>
              <a:t>PC</a:t>
            </a:r>
          </a:p>
        </p:txBody>
      </p:sp>
      <p:sp>
        <p:nvSpPr>
          <p:cNvPr id="34" name="TextBox 34"/>
          <p:cNvSpPr txBox="1"/>
          <p:nvPr/>
        </p:nvSpPr>
        <p:spPr>
          <a:xfrm>
            <a:off x="2550606" y="3946715"/>
            <a:ext cx="1241822" cy="591700"/>
          </a:xfrm>
          <a:prstGeom prst="rect">
            <a:avLst/>
          </a:prstGeom>
        </p:spPr>
        <p:txBody>
          <a:bodyPr wrap="square" lIns="0" tIns="0" rIns="0" bIns="0" rtlCol="0" anchor="t">
            <a:spAutoFit/>
          </a:bodyPr>
          <a:lstStyle/>
          <a:p>
            <a:pPr marL="0" lvl="0" indent="0" algn="ctr">
              <a:lnSpc>
                <a:spcPts val="5040"/>
              </a:lnSpc>
              <a:spcBef>
                <a:spcPct val="0"/>
              </a:spcBef>
            </a:pPr>
            <a:r>
              <a:rPr lang="en-US" sz="3600" dirty="0">
                <a:solidFill>
                  <a:srgbClr val="000000"/>
                </a:solidFill>
                <a:latin typeface="Lexend Deca"/>
                <a:ea typeface="Lexend Deca"/>
                <a:cs typeface="Lexend Deca"/>
                <a:sym typeface="Lexend Deca"/>
              </a:rPr>
              <a:t>P &amp; A</a:t>
            </a:r>
          </a:p>
        </p:txBody>
      </p:sp>
      <p:sp>
        <p:nvSpPr>
          <p:cNvPr id="35" name="TextBox 35"/>
          <p:cNvSpPr txBox="1"/>
          <p:nvPr/>
        </p:nvSpPr>
        <p:spPr>
          <a:xfrm>
            <a:off x="4504302" y="2411330"/>
            <a:ext cx="10430184" cy="1178405"/>
          </a:xfrm>
          <a:prstGeom prst="rect">
            <a:avLst/>
          </a:prstGeom>
        </p:spPr>
        <p:txBody>
          <a:bodyPr lIns="0" tIns="0" rIns="0" bIns="0" rtlCol="0" anchor="t">
            <a:spAutoFit/>
          </a:bodyPr>
          <a:lstStyle/>
          <a:p>
            <a:pPr algn="ctr">
              <a:lnSpc>
                <a:spcPts val="4775"/>
              </a:lnSpc>
            </a:pPr>
            <a:r>
              <a:rPr lang="en-US" sz="3411" b="1">
                <a:solidFill>
                  <a:srgbClr val="000000"/>
                </a:solidFill>
                <a:latin typeface="Canva Sans Bold"/>
                <a:ea typeface="Canva Sans Bold"/>
                <a:cs typeface="Canva Sans Bold"/>
                <a:sym typeface="Canva Sans Bold"/>
              </a:rPr>
              <a:t>Top 3  Best - Selling product in each </a:t>
            </a:r>
            <a:r>
              <a:rPr lang="en-US" sz="3411" b="1">
                <a:solidFill>
                  <a:srgbClr val="102ECB"/>
                </a:solidFill>
                <a:latin typeface="Canva Sans Bold"/>
                <a:ea typeface="Canva Sans Bold"/>
                <a:cs typeface="Canva Sans Bold"/>
                <a:sym typeface="Canva Sans Bold"/>
              </a:rPr>
              <a:t>Division</a:t>
            </a:r>
            <a:r>
              <a:rPr lang="en-US" sz="3411" b="1">
                <a:solidFill>
                  <a:srgbClr val="000000"/>
                </a:solidFill>
                <a:latin typeface="Canva Sans Bold"/>
                <a:ea typeface="Canva Sans Bold"/>
                <a:cs typeface="Canva Sans Bold"/>
                <a:sym typeface="Canva Sans Bold"/>
              </a:rPr>
              <a:t> for </a:t>
            </a:r>
            <a:r>
              <a:rPr lang="en-US" sz="3411" b="1">
                <a:solidFill>
                  <a:srgbClr val="102ECB"/>
                </a:solidFill>
                <a:latin typeface="Canva Sans Bold"/>
                <a:ea typeface="Canva Sans Bold"/>
                <a:cs typeface="Canva Sans Bold"/>
                <a:sym typeface="Canva Sans Bold"/>
              </a:rPr>
              <a:t>FY 2021</a:t>
            </a:r>
          </a:p>
        </p:txBody>
      </p:sp>
      <p:sp>
        <p:nvSpPr>
          <p:cNvPr id="36" name="TextBox 36"/>
          <p:cNvSpPr txBox="1"/>
          <p:nvPr/>
        </p:nvSpPr>
        <p:spPr>
          <a:xfrm>
            <a:off x="699538" y="9505305"/>
            <a:ext cx="1578025" cy="372743"/>
          </a:xfrm>
          <a:prstGeom prst="rect">
            <a:avLst/>
          </a:prstGeom>
        </p:spPr>
        <p:txBody>
          <a:bodyPr lIns="0" tIns="0" rIns="0" bIns="0" rtlCol="0" anchor="t">
            <a:spAutoFit/>
          </a:bodyPr>
          <a:lstStyle/>
          <a:p>
            <a:pPr marL="0" lvl="0" indent="0" algn="ctr">
              <a:lnSpc>
                <a:spcPts val="3080"/>
              </a:lnSpc>
              <a:spcBef>
                <a:spcPct val="0"/>
              </a:spcBef>
            </a:pPr>
            <a:r>
              <a:rPr lang="en-US" sz="2200">
                <a:solidFill>
                  <a:srgbClr val="000000"/>
                </a:solidFill>
                <a:latin typeface="Lexend Deca"/>
                <a:ea typeface="Lexend Deca"/>
                <a:cs typeface="Lexend Deca"/>
                <a:sym typeface="Lexend Deca"/>
              </a:rPr>
              <a:t>Standard 2 </a:t>
            </a:r>
          </a:p>
        </p:txBody>
      </p:sp>
      <p:sp>
        <p:nvSpPr>
          <p:cNvPr id="37" name="TextBox 37"/>
          <p:cNvSpPr txBox="1"/>
          <p:nvPr/>
        </p:nvSpPr>
        <p:spPr>
          <a:xfrm>
            <a:off x="2550606" y="9505305"/>
            <a:ext cx="1564630" cy="372743"/>
          </a:xfrm>
          <a:prstGeom prst="rect">
            <a:avLst/>
          </a:prstGeom>
        </p:spPr>
        <p:txBody>
          <a:bodyPr lIns="0" tIns="0" rIns="0" bIns="0" rtlCol="0" anchor="t">
            <a:spAutoFit/>
          </a:bodyPr>
          <a:lstStyle/>
          <a:p>
            <a:pPr marL="0" lvl="0" indent="0" algn="ctr">
              <a:lnSpc>
                <a:spcPts val="3080"/>
              </a:lnSpc>
              <a:spcBef>
                <a:spcPct val="0"/>
              </a:spcBef>
            </a:pPr>
            <a:r>
              <a:rPr lang="en-US" sz="2200">
                <a:solidFill>
                  <a:srgbClr val="000000"/>
                </a:solidFill>
                <a:latin typeface="Lexend Deca"/>
                <a:ea typeface="Lexend Deca"/>
                <a:cs typeface="Lexend Deca"/>
                <a:sym typeface="Lexend Deca"/>
              </a:rPr>
              <a:t>Standard 1 </a:t>
            </a:r>
          </a:p>
        </p:txBody>
      </p:sp>
      <p:sp>
        <p:nvSpPr>
          <p:cNvPr id="38" name="TextBox 38"/>
          <p:cNvSpPr txBox="1"/>
          <p:nvPr/>
        </p:nvSpPr>
        <p:spPr>
          <a:xfrm>
            <a:off x="4495698" y="9505305"/>
            <a:ext cx="781199" cy="372743"/>
          </a:xfrm>
          <a:prstGeom prst="rect">
            <a:avLst/>
          </a:prstGeom>
        </p:spPr>
        <p:txBody>
          <a:bodyPr lIns="0" tIns="0" rIns="0" bIns="0" rtlCol="0" anchor="t">
            <a:spAutoFit/>
          </a:bodyPr>
          <a:lstStyle/>
          <a:p>
            <a:pPr marL="0" lvl="0" indent="0" algn="ctr">
              <a:lnSpc>
                <a:spcPts val="3080"/>
              </a:lnSpc>
              <a:spcBef>
                <a:spcPct val="0"/>
              </a:spcBef>
            </a:pPr>
            <a:r>
              <a:rPr lang="en-US" sz="2200">
                <a:solidFill>
                  <a:srgbClr val="000000"/>
                </a:solidFill>
                <a:latin typeface="Lexend Deca"/>
                <a:ea typeface="Lexend Deca"/>
                <a:cs typeface="Lexend Deca"/>
                <a:sym typeface="Lexend Deca"/>
              </a:rPr>
              <a:t>Plus 2</a:t>
            </a:r>
          </a:p>
        </p:txBody>
      </p:sp>
      <p:sp>
        <p:nvSpPr>
          <p:cNvPr id="39" name="TextBox 39"/>
          <p:cNvSpPr txBox="1"/>
          <p:nvPr/>
        </p:nvSpPr>
        <p:spPr>
          <a:xfrm>
            <a:off x="7209385" y="9505305"/>
            <a:ext cx="1214735" cy="372743"/>
          </a:xfrm>
          <a:prstGeom prst="rect">
            <a:avLst/>
          </a:prstGeom>
        </p:spPr>
        <p:txBody>
          <a:bodyPr lIns="0" tIns="0" rIns="0" bIns="0" rtlCol="0" anchor="t">
            <a:spAutoFit/>
          </a:bodyPr>
          <a:lstStyle/>
          <a:p>
            <a:pPr marL="0" lvl="0" indent="0" algn="ctr">
              <a:lnSpc>
                <a:spcPts val="3080"/>
              </a:lnSpc>
              <a:spcBef>
                <a:spcPct val="0"/>
              </a:spcBef>
            </a:pPr>
            <a:r>
              <a:rPr lang="en-US" sz="2200">
                <a:solidFill>
                  <a:srgbClr val="000000"/>
                </a:solidFill>
                <a:latin typeface="Lexend Deca"/>
                <a:ea typeface="Lexend Deca"/>
                <a:cs typeface="Lexend Deca"/>
                <a:sym typeface="Lexend Deca"/>
              </a:rPr>
              <a:t>Premium</a:t>
            </a:r>
          </a:p>
        </p:txBody>
      </p:sp>
      <p:sp>
        <p:nvSpPr>
          <p:cNvPr id="40" name="TextBox 40"/>
          <p:cNvSpPr txBox="1"/>
          <p:nvPr/>
        </p:nvSpPr>
        <p:spPr>
          <a:xfrm>
            <a:off x="10356608" y="9532590"/>
            <a:ext cx="1214735" cy="372743"/>
          </a:xfrm>
          <a:prstGeom prst="rect">
            <a:avLst/>
          </a:prstGeom>
        </p:spPr>
        <p:txBody>
          <a:bodyPr lIns="0" tIns="0" rIns="0" bIns="0" rtlCol="0" anchor="t">
            <a:spAutoFit/>
          </a:bodyPr>
          <a:lstStyle/>
          <a:p>
            <a:pPr marL="0" lvl="0" indent="0" algn="ctr">
              <a:lnSpc>
                <a:spcPts val="3080"/>
              </a:lnSpc>
              <a:spcBef>
                <a:spcPct val="0"/>
              </a:spcBef>
            </a:pPr>
            <a:r>
              <a:rPr lang="en-US" sz="2200">
                <a:solidFill>
                  <a:srgbClr val="000000"/>
                </a:solidFill>
                <a:latin typeface="Lexend Deca"/>
                <a:ea typeface="Lexend Deca"/>
                <a:cs typeface="Lexend Deca"/>
                <a:sym typeface="Lexend Deca"/>
              </a:rPr>
              <a:t>Premium</a:t>
            </a:r>
          </a:p>
        </p:txBody>
      </p:sp>
      <p:sp>
        <p:nvSpPr>
          <p:cNvPr id="41" name="TextBox 41"/>
          <p:cNvSpPr txBox="1"/>
          <p:nvPr/>
        </p:nvSpPr>
        <p:spPr>
          <a:xfrm>
            <a:off x="9076262" y="9532590"/>
            <a:ext cx="628204" cy="372743"/>
          </a:xfrm>
          <a:prstGeom prst="rect">
            <a:avLst/>
          </a:prstGeom>
        </p:spPr>
        <p:txBody>
          <a:bodyPr lIns="0" tIns="0" rIns="0" bIns="0" rtlCol="0" anchor="t">
            <a:spAutoFit/>
          </a:bodyPr>
          <a:lstStyle/>
          <a:p>
            <a:pPr marL="0" lvl="0" indent="0" algn="ctr">
              <a:lnSpc>
                <a:spcPts val="3080"/>
              </a:lnSpc>
              <a:spcBef>
                <a:spcPct val="0"/>
              </a:spcBef>
            </a:pPr>
            <a:r>
              <a:rPr lang="en-US" sz="2200">
                <a:solidFill>
                  <a:srgbClr val="000000"/>
                </a:solidFill>
                <a:latin typeface="Lexend Deca"/>
                <a:ea typeface="Lexend Deca"/>
                <a:cs typeface="Lexend Deca"/>
                <a:sym typeface="Lexend Deca"/>
              </a:rPr>
              <a:t>Plus </a:t>
            </a:r>
          </a:p>
        </p:txBody>
      </p:sp>
      <p:sp>
        <p:nvSpPr>
          <p:cNvPr id="42" name="TextBox 42"/>
          <p:cNvSpPr txBox="1"/>
          <p:nvPr/>
        </p:nvSpPr>
        <p:spPr>
          <a:xfrm>
            <a:off x="13381093" y="9618315"/>
            <a:ext cx="1346746" cy="552833"/>
          </a:xfrm>
          <a:prstGeom prst="rect">
            <a:avLst/>
          </a:prstGeom>
        </p:spPr>
        <p:txBody>
          <a:bodyPr lIns="0" tIns="0" rIns="0" bIns="0" rtlCol="0" anchor="t">
            <a:spAutoFit/>
          </a:bodyPr>
          <a:lstStyle/>
          <a:p>
            <a:pPr algn="ctr">
              <a:lnSpc>
                <a:spcPts val="2112"/>
              </a:lnSpc>
            </a:pPr>
            <a:r>
              <a:rPr lang="en-US" sz="2200">
                <a:solidFill>
                  <a:srgbClr val="000000"/>
                </a:solidFill>
                <a:latin typeface="Lexend Deca"/>
                <a:ea typeface="Lexend Deca"/>
                <a:cs typeface="Lexend Deca"/>
                <a:sym typeface="Lexend Deca"/>
              </a:rPr>
              <a:t>Standard </a:t>
            </a:r>
          </a:p>
          <a:p>
            <a:pPr marL="0" lvl="0" indent="0" algn="ctr">
              <a:lnSpc>
                <a:spcPts val="2112"/>
              </a:lnSpc>
            </a:pPr>
            <a:r>
              <a:rPr lang="en-US" sz="2200">
                <a:solidFill>
                  <a:srgbClr val="000000"/>
                </a:solidFill>
                <a:latin typeface="Lexend Deca"/>
                <a:ea typeface="Lexend Deca"/>
                <a:cs typeface="Lexend Deca"/>
                <a:sym typeface="Lexend Deca"/>
              </a:rPr>
              <a:t>Blue </a:t>
            </a:r>
          </a:p>
        </p:txBody>
      </p:sp>
      <p:sp>
        <p:nvSpPr>
          <p:cNvPr id="43" name="TextBox 43"/>
          <p:cNvSpPr txBox="1"/>
          <p:nvPr/>
        </p:nvSpPr>
        <p:spPr>
          <a:xfrm>
            <a:off x="16728089" y="9584786"/>
            <a:ext cx="1163092" cy="286133"/>
          </a:xfrm>
          <a:prstGeom prst="rect">
            <a:avLst/>
          </a:prstGeom>
        </p:spPr>
        <p:txBody>
          <a:bodyPr lIns="0" tIns="0" rIns="0" bIns="0" rtlCol="0" anchor="t">
            <a:spAutoFit/>
          </a:bodyPr>
          <a:lstStyle/>
          <a:p>
            <a:pPr marL="0" lvl="0" indent="0" algn="ctr">
              <a:lnSpc>
                <a:spcPts val="2112"/>
              </a:lnSpc>
            </a:pPr>
            <a:r>
              <a:rPr lang="en-US" sz="2200">
                <a:solidFill>
                  <a:srgbClr val="000000"/>
                </a:solidFill>
                <a:latin typeface="Lexend Deca"/>
                <a:ea typeface="Lexend Deca"/>
                <a:cs typeface="Lexend Deca"/>
                <a:sym typeface="Lexend Deca"/>
              </a:rPr>
              <a:t>Plus Red</a:t>
            </a:r>
          </a:p>
        </p:txBody>
      </p:sp>
      <p:sp>
        <p:nvSpPr>
          <p:cNvPr id="44" name="TextBox 44"/>
          <p:cNvSpPr txBox="1"/>
          <p:nvPr/>
        </p:nvSpPr>
        <p:spPr>
          <a:xfrm>
            <a:off x="14934486" y="9652729"/>
            <a:ext cx="1621036" cy="552833"/>
          </a:xfrm>
          <a:prstGeom prst="rect">
            <a:avLst/>
          </a:prstGeom>
        </p:spPr>
        <p:txBody>
          <a:bodyPr lIns="0" tIns="0" rIns="0" bIns="0" rtlCol="0" anchor="t">
            <a:spAutoFit/>
          </a:bodyPr>
          <a:lstStyle/>
          <a:p>
            <a:pPr algn="ctr">
              <a:lnSpc>
                <a:spcPts val="2112"/>
              </a:lnSpc>
            </a:pPr>
            <a:r>
              <a:rPr lang="en-US" sz="2200">
                <a:solidFill>
                  <a:srgbClr val="000000"/>
                </a:solidFill>
                <a:latin typeface="Lexend Deca"/>
                <a:ea typeface="Lexend Deca"/>
                <a:cs typeface="Lexend Deca"/>
                <a:sym typeface="Lexend Deca"/>
              </a:rPr>
              <a:t>Premium</a:t>
            </a:r>
          </a:p>
          <a:p>
            <a:pPr marL="0" lvl="0" indent="0" algn="ctr">
              <a:lnSpc>
                <a:spcPts val="2112"/>
              </a:lnSpc>
            </a:pPr>
            <a:r>
              <a:rPr lang="en-US" sz="2200">
                <a:solidFill>
                  <a:srgbClr val="000000"/>
                </a:solidFill>
                <a:latin typeface="Lexend Deca"/>
                <a:ea typeface="Lexend Deca"/>
                <a:cs typeface="Lexend Deca"/>
                <a:sym typeface="Lexend Deca"/>
              </a:rPr>
              <a:t>Misty Green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87" y="0"/>
            <a:ext cx="18316575" cy="10287000"/>
          </a:xfrm>
          <a:custGeom>
            <a:avLst/>
            <a:gdLst/>
            <a:ahLst/>
            <a:cxnLst/>
            <a:rect l="l" t="t" r="r" b="b"/>
            <a:pathLst>
              <a:path w="18316575" h="10287000">
                <a:moveTo>
                  <a:pt x="0" y="0"/>
                </a:moveTo>
                <a:lnTo>
                  <a:pt x="18316574" y="0"/>
                </a:lnTo>
                <a:lnTo>
                  <a:pt x="18316574" y="10287000"/>
                </a:lnTo>
                <a:lnTo>
                  <a:pt x="0" y="10287000"/>
                </a:lnTo>
                <a:lnTo>
                  <a:pt x="0" y="0"/>
                </a:lnTo>
                <a:close/>
              </a:path>
            </a:pathLst>
          </a:custGeom>
          <a:blipFill>
            <a:blip r:embed="rId2">
              <a:alphaModFix amt="14000"/>
            </a:blip>
            <a:stretch>
              <a:fillRect/>
            </a:stretch>
          </a:blipFill>
        </p:spPr>
      </p:sp>
      <p:sp>
        <p:nvSpPr>
          <p:cNvPr id="3" name="Freeform 3"/>
          <p:cNvSpPr/>
          <p:nvPr/>
        </p:nvSpPr>
        <p:spPr>
          <a:xfrm>
            <a:off x="8847606" y="3753801"/>
            <a:ext cx="9440394" cy="2303308"/>
          </a:xfrm>
          <a:custGeom>
            <a:avLst/>
            <a:gdLst/>
            <a:ahLst/>
            <a:cxnLst/>
            <a:rect l="l" t="t" r="r" b="b"/>
            <a:pathLst>
              <a:path w="9440394" h="2303308">
                <a:moveTo>
                  <a:pt x="0" y="0"/>
                </a:moveTo>
                <a:lnTo>
                  <a:pt x="9440394" y="0"/>
                </a:lnTo>
                <a:lnTo>
                  <a:pt x="9440394" y="2303308"/>
                </a:lnTo>
                <a:lnTo>
                  <a:pt x="0" y="2303308"/>
                </a:lnTo>
                <a:lnTo>
                  <a:pt x="0" y="0"/>
                </a:lnTo>
                <a:close/>
              </a:path>
            </a:pathLst>
          </a:custGeom>
          <a:blipFill>
            <a:blip r:embed="rId3"/>
            <a:stretch>
              <a:fillRect l="-831" t="-8312" r="-831"/>
            </a:stretch>
          </a:blipFill>
          <a:ln w="38100" cap="sq">
            <a:solidFill>
              <a:srgbClr val="000000"/>
            </a:solidFill>
            <a:prstDash val="solid"/>
            <a:miter/>
          </a:ln>
        </p:spPr>
      </p:sp>
      <p:sp>
        <p:nvSpPr>
          <p:cNvPr id="4" name="Freeform 4"/>
          <p:cNvSpPr/>
          <p:nvPr/>
        </p:nvSpPr>
        <p:spPr>
          <a:xfrm>
            <a:off x="324051" y="2764789"/>
            <a:ext cx="7856609" cy="4757423"/>
          </a:xfrm>
          <a:custGeom>
            <a:avLst/>
            <a:gdLst/>
            <a:ahLst/>
            <a:cxnLst/>
            <a:rect l="l" t="t" r="r" b="b"/>
            <a:pathLst>
              <a:path w="7856609" h="4757423">
                <a:moveTo>
                  <a:pt x="0" y="0"/>
                </a:moveTo>
                <a:lnTo>
                  <a:pt x="7856609" y="0"/>
                </a:lnTo>
                <a:lnTo>
                  <a:pt x="7856609" y="4757422"/>
                </a:lnTo>
                <a:lnTo>
                  <a:pt x="0" y="4757422"/>
                </a:lnTo>
                <a:lnTo>
                  <a:pt x="0" y="0"/>
                </a:lnTo>
                <a:close/>
              </a:path>
            </a:pathLst>
          </a:custGeom>
          <a:blipFill>
            <a:blip r:embed="rId4"/>
            <a:stretch>
              <a:fillRect/>
            </a:stretch>
          </a:blipFill>
          <a:ln w="38100" cap="sq">
            <a:solidFill>
              <a:srgbClr val="000000"/>
            </a:solidFill>
            <a:prstDash val="solid"/>
            <a:miter/>
          </a:ln>
        </p:spPr>
      </p:sp>
      <p:sp>
        <p:nvSpPr>
          <p:cNvPr id="5" name="TextBox 5"/>
          <p:cNvSpPr txBox="1"/>
          <p:nvPr/>
        </p:nvSpPr>
        <p:spPr>
          <a:xfrm>
            <a:off x="1028700" y="1295249"/>
            <a:ext cx="2546747" cy="580389"/>
          </a:xfrm>
          <a:prstGeom prst="rect">
            <a:avLst/>
          </a:prstGeom>
        </p:spPr>
        <p:txBody>
          <a:bodyPr lIns="0" tIns="0" rIns="0" bIns="0" rtlCol="0" anchor="t">
            <a:spAutoFit/>
          </a:bodyPr>
          <a:lstStyle/>
          <a:p>
            <a:pPr algn="ctr">
              <a:lnSpc>
                <a:spcPts val="4760"/>
              </a:lnSpc>
            </a:pPr>
            <a:r>
              <a:rPr lang="en-US" sz="3400" b="1">
                <a:solidFill>
                  <a:srgbClr val="000000"/>
                </a:solidFill>
                <a:latin typeface="Canva Sans Bold"/>
                <a:ea typeface="Canva Sans Bold"/>
                <a:cs typeface="Canva Sans Bold"/>
                <a:sym typeface="Canva Sans Bold"/>
              </a:rPr>
              <a:t>SQL QUERY </a:t>
            </a:r>
          </a:p>
        </p:txBody>
      </p:sp>
      <p:sp>
        <p:nvSpPr>
          <p:cNvPr id="6" name="Freeform 6"/>
          <p:cNvSpPr/>
          <p:nvPr/>
        </p:nvSpPr>
        <p:spPr>
          <a:xfrm rot="-9745685" flipH="1">
            <a:off x="3618716" y="1559182"/>
            <a:ext cx="2240394" cy="632911"/>
          </a:xfrm>
          <a:custGeom>
            <a:avLst/>
            <a:gdLst/>
            <a:ahLst/>
            <a:cxnLst/>
            <a:rect l="l" t="t" r="r" b="b"/>
            <a:pathLst>
              <a:path w="2240394" h="632911">
                <a:moveTo>
                  <a:pt x="2240394" y="0"/>
                </a:moveTo>
                <a:lnTo>
                  <a:pt x="0" y="0"/>
                </a:lnTo>
                <a:lnTo>
                  <a:pt x="0" y="632912"/>
                </a:lnTo>
                <a:lnTo>
                  <a:pt x="2240394" y="632912"/>
                </a:lnTo>
                <a:lnTo>
                  <a:pt x="2240394"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7" name="Freeform 7"/>
          <p:cNvSpPr/>
          <p:nvPr/>
        </p:nvSpPr>
        <p:spPr>
          <a:xfrm rot="8845185" flipH="1" flipV="1">
            <a:off x="8434027" y="6886715"/>
            <a:ext cx="2240394" cy="632911"/>
          </a:xfrm>
          <a:custGeom>
            <a:avLst/>
            <a:gdLst/>
            <a:ahLst/>
            <a:cxnLst/>
            <a:rect l="l" t="t" r="r" b="b"/>
            <a:pathLst>
              <a:path w="2240394" h="632911">
                <a:moveTo>
                  <a:pt x="2240394" y="632911"/>
                </a:moveTo>
                <a:lnTo>
                  <a:pt x="0" y="632911"/>
                </a:lnTo>
                <a:lnTo>
                  <a:pt x="0" y="0"/>
                </a:lnTo>
                <a:lnTo>
                  <a:pt x="2240394" y="0"/>
                </a:lnTo>
                <a:lnTo>
                  <a:pt x="2240394" y="632911"/>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8" name="Freeform 8"/>
          <p:cNvSpPr/>
          <p:nvPr/>
        </p:nvSpPr>
        <p:spPr>
          <a:xfrm>
            <a:off x="17259300" y="9258300"/>
            <a:ext cx="884153" cy="884153"/>
          </a:xfrm>
          <a:custGeom>
            <a:avLst/>
            <a:gdLst/>
            <a:ahLst/>
            <a:cxnLst/>
            <a:rect l="l" t="t" r="r" b="b"/>
            <a:pathLst>
              <a:path w="884153" h="884153">
                <a:moveTo>
                  <a:pt x="0" y="0"/>
                </a:moveTo>
                <a:lnTo>
                  <a:pt x="884153" y="0"/>
                </a:lnTo>
                <a:lnTo>
                  <a:pt x="884153" y="884153"/>
                </a:lnTo>
                <a:lnTo>
                  <a:pt x="0" y="884153"/>
                </a:lnTo>
                <a:lnTo>
                  <a:pt x="0" y="0"/>
                </a:lnTo>
                <a:close/>
              </a:path>
            </a:pathLst>
          </a:custGeom>
          <a:blipFill>
            <a:blip r:embed="rId7"/>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8600262" y="2535487"/>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508998" y="6276492"/>
            <a:ext cx="1621594" cy="1621594"/>
          </a:xfrm>
          <a:custGeom>
            <a:avLst/>
            <a:gdLst/>
            <a:ahLst/>
            <a:cxnLst/>
            <a:rect l="l" t="t" r="r" b="b"/>
            <a:pathLst>
              <a:path w="1621594" h="1621594">
                <a:moveTo>
                  <a:pt x="0" y="0"/>
                </a:moveTo>
                <a:lnTo>
                  <a:pt x="1621594" y="0"/>
                </a:lnTo>
                <a:lnTo>
                  <a:pt x="1621594" y="1621593"/>
                </a:lnTo>
                <a:lnTo>
                  <a:pt x="0" y="16215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0" y="0"/>
            <a:ext cx="9411059" cy="10287000"/>
            <a:chOff x="0" y="0"/>
            <a:chExt cx="2478633" cy="2709333"/>
          </a:xfrm>
        </p:grpSpPr>
        <p:sp>
          <p:nvSpPr>
            <p:cNvPr id="5" name="Freeform 5"/>
            <p:cNvSpPr/>
            <p:nvPr/>
          </p:nvSpPr>
          <p:spPr>
            <a:xfrm>
              <a:off x="0" y="0"/>
              <a:ext cx="2478633" cy="2709333"/>
            </a:xfrm>
            <a:custGeom>
              <a:avLst/>
              <a:gdLst/>
              <a:ahLst/>
              <a:cxnLst/>
              <a:rect l="l" t="t" r="r" b="b"/>
              <a:pathLst>
                <a:path w="2478633" h="2709333">
                  <a:moveTo>
                    <a:pt x="0" y="0"/>
                  </a:moveTo>
                  <a:lnTo>
                    <a:pt x="2478633" y="0"/>
                  </a:lnTo>
                  <a:lnTo>
                    <a:pt x="2478633" y="2709333"/>
                  </a:lnTo>
                  <a:lnTo>
                    <a:pt x="0" y="2709333"/>
                  </a:lnTo>
                  <a:close/>
                </a:path>
              </a:pathLst>
            </a:custGeom>
            <a:solidFill>
              <a:srgbClr val="FFFFFF"/>
            </a:solidFill>
          </p:spPr>
        </p:sp>
        <p:sp>
          <p:nvSpPr>
            <p:cNvPr id="6" name="TextBox 6"/>
            <p:cNvSpPr txBox="1"/>
            <p:nvPr/>
          </p:nvSpPr>
          <p:spPr>
            <a:xfrm>
              <a:off x="0" y="-38100"/>
              <a:ext cx="2478633" cy="2747433"/>
            </a:xfrm>
            <a:prstGeom prst="rect">
              <a:avLst/>
            </a:prstGeom>
          </p:spPr>
          <p:txBody>
            <a:bodyPr lIns="50800" tIns="50800" rIns="50800" bIns="50800" rtlCol="0" anchor="ctr"/>
            <a:lstStyle/>
            <a:p>
              <a:pPr algn="ctr">
                <a:lnSpc>
                  <a:spcPts val="2100"/>
                </a:lnSpc>
              </a:pPr>
              <a:endParaRPr/>
            </a:p>
          </p:txBody>
        </p:sp>
      </p:grpSp>
      <p:sp>
        <p:nvSpPr>
          <p:cNvPr id="7" name="Freeform 7"/>
          <p:cNvSpPr/>
          <p:nvPr/>
        </p:nvSpPr>
        <p:spPr>
          <a:xfrm>
            <a:off x="0" y="224155"/>
            <a:ext cx="9319795" cy="10287000"/>
          </a:xfrm>
          <a:custGeom>
            <a:avLst/>
            <a:gdLst/>
            <a:ahLst/>
            <a:cxnLst/>
            <a:rect l="l" t="t" r="r" b="b"/>
            <a:pathLst>
              <a:path w="9319795" h="10287000">
                <a:moveTo>
                  <a:pt x="0" y="0"/>
                </a:moveTo>
                <a:lnTo>
                  <a:pt x="9319795" y="0"/>
                </a:lnTo>
                <a:lnTo>
                  <a:pt x="9319795" y="10287000"/>
                </a:lnTo>
                <a:lnTo>
                  <a:pt x="0" y="10287000"/>
                </a:lnTo>
                <a:lnTo>
                  <a:pt x="0" y="0"/>
                </a:lnTo>
                <a:close/>
              </a:path>
            </a:pathLst>
          </a:custGeom>
          <a:blipFill>
            <a:blip r:embed="rId4">
              <a:alphaModFix amt="28000"/>
            </a:blip>
            <a:stretch>
              <a:fillRect l="-38590" r="-27255"/>
            </a:stretch>
          </a:blipFill>
        </p:spPr>
      </p:sp>
      <p:grpSp>
        <p:nvGrpSpPr>
          <p:cNvPr id="8" name="Group 8"/>
          <p:cNvGrpSpPr/>
          <p:nvPr/>
        </p:nvGrpSpPr>
        <p:grpSpPr>
          <a:xfrm>
            <a:off x="10959784" y="5367655"/>
            <a:ext cx="6005611" cy="3316077"/>
            <a:chOff x="0" y="0"/>
            <a:chExt cx="8007481" cy="4421436"/>
          </a:xfrm>
        </p:grpSpPr>
        <p:sp>
          <p:nvSpPr>
            <p:cNvPr id="9" name="TextBox 9"/>
            <p:cNvSpPr txBox="1"/>
            <p:nvPr/>
          </p:nvSpPr>
          <p:spPr>
            <a:xfrm>
              <a:off x="0" y="0"/>
              <a:ext cx="8007481" cy="762000"/>
            </a:xfrm>
            <a:prstGeom prst="rect">
              <a:avLst/>
            </a:prstGeom>
          </p:spPr>
          <p:txBody>
            <a:bodyPr lIns="0" tIns="0" rIns="0" bIns="0" rtlCol="0" anchor="t">
              <a:spAutoFit/>
            </a:bodyPr>
            <a:lstStyle/>
            <a:p>
              <a:pPr marL="0" lvl="0" indent="0" algn="ctr">
                <a:lnSpc>
                  <a:spcPts val="4559"/>
                </a:lnSpc>
                <a:spcBef>
                  <a:spcPct val="0"/>
                </a:spcBef>
              </a:pPr>
              <a:r>
                <a:rPr lang="en-US" sz="3799" b="1" u="none">
                  <a:solidFill>
                    <a:srgbClr val="718BAB"/>
                  </a:solidFill>
                  <a:latin typeface="Klein Bold"/>
                  <a:ea typeface="Klein Bold"/>
                  <a:cs typeface="Klein Bold"/>
                  <a:sym typeface="Klein Bold"/>
                </a:rPr>
                <a:t>Vision</a:t>
              </a:r>
            </a:p>
          </p:txBody>
        </p:sp>
        <p:sp>
          <p:nvSpPr>
            <p:cNvPr id="10" name="TextBox 10"/>
            <p:cNvSpPr txBox="1"/>
            <p:nvPr/>
          </p:nvSpPr>
          <p:spPr>
            <a:xfrm>
              <a:off x="0" y="1324118"/>
              <a:ext cx="8007481" cy="3097318"/>
            </a:xfrm>
            <a:prstGeom prst="rect">
              <a:avLst/>
            </a:prstGeom>
          </p:spPr>
          <p:txBody>
            <a:bodyPr lIns="0" tIns="0" rIns="0" bIns="0" rtlCol="0" anchor="t">
              <a:spAutoFit/>
            </a:bodyPr>
            <a:lstStyle/>
            <a:p>
              <a:pPr marL="0" lvl="0" indent="0" algn="ctr">
                <a:lnSpc>
                  <a:spcPts val="3080"/>
                </a:lnSpc>
                <a:spcBef>
                  <a:spcPct val="0"/>
                </a:spcBef>
              </a:pPr>
              <a:r>
                <a:rPr lang="en-US" sz="2200">
                  <a:solidFill>
                    <a:srgbClr val="2A2E3A"/>
                  </a:solidFill>
                  <a:latin typeface="Helios"/>
                  <a:ea typeface="Helios"/>
                  <a:cs typeface="Helios"/>
                  <a:sym typeface="Helios"/>
                </a:rPr>
                <a:t>To build a robust data-driven decision-making framework at Atliq Hardware by fostering a skilled data analytics team proficient in SQL. This will empower the company to efficiently analyze data, gain actionable insights, and drive strategic growth and operational excellence.</a:t>
              </a:r>
            </a:p>
          </p:txBody>
        </p:sp>
      </p:grpSp>
      <p:sp>
        <p:nvSpPr>
          <p:cNvPr id="11" name="TextBox 11"/>
          <p:cNvSpPr txBox="1"/>
          <p:nvPr/>
        </p:nvSpPr>
        <p:spPr>
          <a:xfrm>
            <a:off x="1332093" y="3959225"/>
            <a:ext cx="6746873" cy="2292350"/>
          </a:xfrm>
          <a:prstGeom prst="rect">
            <a:avLst/>
          </a:prstGeom>
        </p:spPr>
        <p:txBody>
          <a:bodyPr lIns="0" tIns="0" rIns="0" bIns="0" rtlCol="0" anchor="t">
            <a:spAutoFit/>
          </a:bodyPr>
          <a:lstStyle/>
          <a:p>
            <a:pPr algn="l">
              <a:lnSpc>
                <a:spcPts val="9099"/>
              </a:lnSpc>
            </a:pPr>
            <a:r>
              <a:rPr lang="en-US" sz="6999" b="1">
                <a:solidFill>
                  <a:srgbClr val="2A2E3A"/>
                </a:solidFill>
                <a:latin typeface="Klein Bold"/>
                <a:ea typeface="Klein Bold"/>
                <a:cs typeface="Klein Bold"/>
                <a:sym typeface="Klein Bold"/>
              </a:rPr>
              <a:t>Our </a:t>
            </a:r>
            <a:r>
              <a:rPr lang="en-US" sz="6999" b="1">
                <a:solidFill>
                  <a:srgbClr val="153969"/>
                </a:solidFill>
                <a:latin typeface="Klein Bold"/>
                <a:ea typeface="Klein Bold"/>
                <a:cs typeface="Klein Bold"/>
                <a:sym typeface="Klein Bold"/>
              </a:rPr>
              <a:t>Mission and Vision</a:t>
            </a:r>
          </a:p>
        </p:txBody>
      </p:sp>
      <p:grpSp>
        <p:nvGrpSpPr>
          <p:cNvPr id="12" name="Group 12"/>
          <p:cNvGrpSpPr/>
          <p:nvPr/>
        </p:nvGrpSpPr>
        <p:grpSpPr>
          <a:xfrm>
            <a:off x="11050531" y="800224"/>
            <a:ext cx="5914864" cy="4591831"/>
            <a:chOff x="0" y="0"/>
            <a:chExt cx="7886485" cy="6122441"/>
          </a:xfrm>
        </p:grpSpPr>
        <p:sp>
          <p:nvSpPr>
            <p:cNvPr id="13" name="TextBox 13"/>
            <p:cNvSpPr txBox="1"/>
            <p:nvPr/>
          </p:nvSpPr>
          <p:spPr>
            <a:xfrm>
              <a:off x="0" y="0"/>
              <a:ext cx="7886485" cy="762000"/>
            </a:xfrm>
            <a:prstGeom prst="rect">
              <a:avLst/>
            </a:prstGeom>
          </p:spPr>
          <p:txBody>
            <a:bodyPr lIns="0" tIns="0" rIns="0" bIns="0" rtlCol="0" anchor="t">
              <a:spAutoFit/>
            </a:bodyPr>
            <a:lstStyle/>
            <a:p>
              <a:pPr marL="0" lvl="0" indent="0" algn="ctr">
                <a:lnSpc>
                  <a:spcPts val="4560"/>
                </a:lnSpc>
                <a:spcBef>
                  <a:spcPct val="0"/>
                </a:spcBef>
              </a:pPr>
              <a:r>
                <a:rPr lang="en-US" sz="3800" b="1" u="none">
                  <a:solidFill>
                    <a:srgbClr val="718BAB"/>
                  </a:solidFill>
                  <a:latin typeface="Klein Bold"/>
                  <a:ea typeface="Klein Bold"/>
                  <a:cs typeface="Klein Bold"/>
                  <a:sym typeface="Klein Bold"/>
                </a:rPr>
                <a:t>Mission</a:t>
              </a:r>
            </a:p>
          </p:txBody>
        </p:sp>
        <p:sp>
          <p:nvSpPr>
            <p:cNvPr id="14" name="TextBox 14"/>
            <p:cNvSpPr txBox="1"/>
            <p:nvPr/>
          </p:nvSpPr>
          <p:spPr>
            <a:xfrm>
              <a:off x="0" y="1166300"/>
              <a:ext cx="7886485" cy="4956140"/>
            </a:xfrm>
            <a:prstGeom prst="rect">
              <a:avLst/>
            </a:prstGeom>
          </p:spPr>
          <p:txBody>
            <a:bodyPr lIns="0" tIns="0" rIns="0" bIns="0" rtlCol="0" anchor="t">
              <a:spAutoFit/>
            </a:bodyPr>
            <a:lstStyle/>
            <a:p>
              <a:pPr algn="ctr">
                <a:lnSpc>
                  <a:spcPts val="3079"/>
                </a:lnSpc>
              </a:pPr>
              <a:r>
                <a:rPr lang="en-US" sz="2199">
                  <a:solidFill>
                    <a:srgbClr val="2A2E3A"/>
                  </a:solidFill>
                  <a:latin typeface="Helios"/>
                  <a:ea typeface="Helios"/>
                  <a:cs typeface="Helios"/>
                  <a:sym typeface="Helios"/>
                </a:rPr>
                <a:t>To Enhance Atliq Hardware's decision-making capabilities by strengthening the data analytics team. This involves addressing the lack of actionable insights through recruiting and ultimately enabling the company to meet business demands, including handling 10 Ad Hoc data requests.</a:t>
              </a:r>
            </a:p>
            <a:p>
              <a:pPr algn="ctr">
                <a:lnSpc>
                  <a:spcPts val="2697"/>
                </a:lnSpc>
              </a:pPr>
              <a:endParaRPr lang="en-US" sz="2199">
                <a:solidFill>
                  <a:srgbClr val="2A2E3A"/>
                </a:solidFill>
                <a:latin typeface="Helios"/>
                <a:ea typeface="Helios"/>
                <a:cs typeface="Helios"/>
                <a:sym typeface="Helios"/>
              </a:endParaRPr>
            </a:p>
            <a:p>
              <a:pPr algn="ctr">
                <a:lnSpc>
                  <a:spcPts val="2697"/>
                </a:lnSpc>
              </a:pPr>
              <a:endParaRPr lang="en-US" sz="2199">
                <a:solidFill>
                  <a:srgbClr val="2A2E3A"/>
                </a:solidFill>
                <a:latin typeface="Helios"/>
                <a:ea typeface="Helios"/>
                <a:cs typeface="Helios"/>
                <a:sym typeface="Helios"/>
              </a:endParaRPr>
            </a:p>
            <a:p>
              <a:pPr marL="0" lvl="0" indent="0" algn="ctr">
                <a:lnSpc>
                  <a:spcPts val="2697"/>
                </a:lnSpc>
                <a:spcBef>
                  <a:spcPct val="0"/>
                </a:spcBef>
              </a:pPr>
              <a:endParaRPr lang="en-US" sz="2199">
                <a:solidFill>
                  <a:srgbClr val="2A2E3A"/>
                </a:solidFill>
                <a:latin typeface="Helios"/>
                <a:ea typeface="Helios"/>
                <a:cs typeface="Helios"/>
                <a:sym typeface="Helio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0" y="-2048"/>
            <a:ext cx="18284360" cy="10289048"/>
          </a:xfrm>
          <a:custGeom>
            <a:avLst/>
            <a:gdLst/>
            <a:ahLst/>
            <a:cxnLst/>
            <a:rect l="l" t="t" r="r" b="b"/>
            <a:pathLst>
              <a:path w="18284360" h="10289048">
                <a:moveTo>
                  <a:pt x="0" y="0"/>
                </a:moveTo>
                <a:lnTo>
                  <a:pt x="18284360" y="0"/>
                </a:lnTo>
                <a:lnTo>
                  <a:pt x="18284360" y="10289048"/>
                </a:lnTo>
                <a:lnTo>
                  <a:pt x="0" y="10289048"/>
                </a:lnTo>
                <a:lnTo>
                  <a:pt x="0" y="0"/>
                </a:lnTo>
                <a:close/>
              </a:path>
            </a:pathLst>
          </a:custGeom>
          <a:blipFill>
            <a:blip r:embed="rId2">
              <a:alphaModFix amt="23000"/>
            </a:blip>
            <a:stretch>
              <a:fillRect/>
            </a:stretch>
          </a:blipFill>
        </p:spPr>
      </p:sp>
      <p:grpSp>
        <p:nvGrpSpPr>
          <p:cNvPr id="3" name="Group 3"/>
          <p:cNvGrpSpPr/>
          <p:nvPr/>
        </p:nvGrpSpPr>
        <p:grpSpPr>
          <a:xfrm>
            <a:off x="3262173" y="2304631"/>
            <a:ext cx="2143328" cy="814089"/>
            <a:chOff x="0" y="0"/>
            <a:chExt cx="2200934" cy="920345"/>
          </a:xfrm>
        </p:grpSpPr>
        <p:sp>
          <p:nvSpPr>
            <p:cNvPr id="4" name="Freeform 4"/>
            <p:cNvSpPr/>
            <p:nvPr/>
          </p:nvSpPr>
          <p:spPr>
            <a:xfrm>
              <a:off x="0" y="0"/>
              <a:ext cx="2200934" cy="920345"/>
            </a:xfrm>
            <a:custGeom>
              <a:avLst/>
              <a:gdLst/>
              <a:ahLst/>
              <a:cxnLst/>
              <a:rect l="l" t="t" r="r" b="b"/>
              <a:pathLst>
                <a:path w="2200934" h="920345">
                  <a:moveTo>
                    <a:pt x="2076473" y="920345"/>
                  </a:moveTo>
                  <a:lnTo>
                    <a:pt x="124460" y="920345"/>
                  </a:lnTo>
                  <a:cubicBezTo>
                    <a:pt x="55880" y="920345"/>
                    <a:pt x="0" y="864465"/>
                    <a:pt x="0" y="795885"/>
                  </a:cubicBezTo>
                  <a:lnTo>
                    <a:pt x="0" y="124460"/>
                  </a:lnTo>
                  <a:cubicBezTo>
                    <a:pt x="0" y="55880"/>
                    <a:pt x="55880" y="0"/>
                    <a:pt x="124460" y="0"/>
                  </a:cubicBezTo>
                  <a:lnTo>
                    <a:pt x="2076474" y="0"/>
                  </a:lnTo>
                  <a:cubicBezTo>
                    <a:pt x="2145054" y="0"/>
                    <a:pt x="2200934" y="55880"/>
                    <a:pt x="2200934" y="124460"/>
                  </a:cubicBezTo>
                  <a:lnTo>
                    <a:pt x="2200934" y="795885"/>
                  </a:lnTo>
                  <a:cubicBezTo>
                    <a:pt x="2200934" y="864465"/>
                    <a:pt x="2145054" y="920345"/>
                    <a:pt x="2076474" y="920345"/>
                  </a:cubicBezTo>
                  <a:close/>
                </a:path>
              </a:pathLst>
            </a:custGeom>
            <a:solidFill>
              <a:srgbClr val="63C0ED"/>
            </a:solidFill>
          </p:spPr>
          <p:txBody>
            <a:bodyPr/>
            <a:lstStyle/>
            <a:p>
              <a:endParaRPr lang="en-IN" dirty="0"/>
            </a:p>
          </p:txBody>
        </p:sp>
      </p:grpSp>
      <p:grpSp>
        <p:nvGrpSpPr>
          <p:cNvPr id="5" name="Group 5"/>
          <p:cNvGrpSpPr/>
          <p:nvPr/>
        </p:nvGrpSpPr>
        <p:grpSpPr>
          <a:xfrm>
            <a:off x="8132924" y="2304631"/>
            <a:ext cx="1946831" cy="814089"/>
            <a:chOff x="0" y="0"/>
            <a:chExt cx="2200934" cy="920345"/>
          </a:xfrm>
        </p:grpSpPr>
        <p:sp>
          <p:nvSpPr>
            <p:cNvPr id="6" name="Freeform 6"/>
            <p:cNvSpPr/>
            <p:nvPr/>
          </p:nvSpPr>
          <p:spPr>
            <a:xfrm>
              <a:off x="0" y="0"/>
              <a:ext cx="2200934" cy="920345"/>
            </a:xfrm>
            <a:custGeom>
              <a:avLst/>
              <a:gdLst/>
              <a:ahLst/>
              <a:cxnLst/>
              <a:rect l="l" t="t" r="r" b="b"/>
              <a:pathLst>
                <a:path w="2200934" h="920345">
                  <a:moveTo>
                    <a:pt x="2076473" y="920345"/>
                  </a:moveTo>
                  <a:lnTo>
                    <a:pt x="124460" y="920345"/>
                  </a:lnTo>
                  <a:cubicBezTo>
                    <a:pt x="55880" y="920345"/>
                    <a:pt x="0" y="864465"/>
                    <a:pt x="0" y="795885"/>
                  </a:cubicBezTo>
                  <a:lnTo>
                    <a:pt x="0" y="124460"/>
                  </a:lnTo>
                  <a:cubicBezTo>
                    <a:pt x="0" y="55880"/>
                    <a:pt x="55880" y="0"/>
                    <a:pt x="124460" y="0"/>
                  </a:cubicBezTo>
                  <a:lnTo>
                    <a:pt x="2076474" y="0"/>
                  </a:lnTo>
                  <a:cubicBezTo>
                    <a:pt x="2145054" y="0"/>
                    <a:pt x="2200934" y="55880"/>
                    <a:pt x="2200934" y="124460"/>
                  </a:cubicBezTo>
                  <a:lnTo>
                    <a:pt x="2200934" y="795885"/>
                  </a:lnTo>
                  <a:cubicBezTo>
                    <a:pt x="2200934" y="864465"/>
                    <a:pt x="2145054" y="920345"/>
                    <a:pt x="2076474" y="920345"/>
                  </a:cubicBezTo>
                  <a:close/>
                </a:path>
              </a:pathLst>
            </a:custGeom>
            <a:solidFill>
              <a:srgbClr val="63C0ED"/>
            </a:solidFill>
          </p:spPr>
        </p:sp>
      </p:grpSp>
      <p:grpSp>
        <p:nvGrpSpPr>
          <p:cNvPr id="7" name="Group 7"/>
          <p:cNvGrpSpPr/>
          <p:nvPr/>
        </p:nvGrpSpPr>
        <p:grpSpPr>
          <a:xfrm>
            <a:off x="12974500" y="2328899"/>
            <a:ext cx="1946831" cy="814089"/>
            <a:chOff x="0" y="0"/>
            <a:chExt cx="2200934" cy="920345"/>
          </a:xfrm>
        </p:grpSpPr>
        <p:sp>
          <p:nvSpPr>
            <p:cNvPr id="8" name="Freeform 8"/>
            <p:cNvSpPr/>
            <p:nvPr/>
          </p:nvSpPr>
          <p:spPr>
            <a:xfrm>
              <a:off x="0" y="0"/>
              <a:ext cx="2200934" cy="920345"/>
            </a:xfrm>
            <a:custGeom>
              <a:avLst/>
              <a:gdLst/>
              <a:ahLst/>
              <a:cxnLst/>
              <a:rect l="l" t="t" r="r" b="b"/>
              <a:pathLst>
                <a:path w="2200934" h="920345">
                  <a:moveTo>
                    <a:pt x="2076473" y="920345"/>
                  </a:moveTo>
                  <a:lnTo>
                    <a:pt x="124460" y="920345"/>
                  </a:lnTo>
                  <a:cubicBezTo>
                    <a:pt x="55880" y="920345"/>
                    <a:pt x="0" y="864465"/>
                    <a:pt x="0" y="795885"/>
                  </a:cubicBezTo>
                  <a:lnTo>
                    <a:pt x="0" y="124460"/>
                  </a:lnTo>
                  <a:cubicBezTo>
                    <a:pt x="0" y="55880"/>
                    <a:pt x="55880" y="0"/>
                    <a:pt x="124460" y="0"/>
                  </a:cubicBezTo>
                  <a:lnTo>
                    <a:pt x="2076474" y="0"/>
                  </a:lnTo>
                  <a:cubicBezTo>
                    <a:pt x="2145054" y="0"/>
                    <a:pt x="2200934" y="55880"/>
                    <a:pt x="2200934" y="124460"/>
                  </a:cubicBezTo>
                  <a:lnTo>
                    <a:pt x="2200934" y="795885"/>
                  </a:lnTo>
                  <a:cubicBezTo>
                    <a:pt x="2200934" y="864465"/>
                    <a:pt x="2145054" y="920345"/>
                    <a:pt x="2076474" y="920345"/>
                  </a:cubicBezTo>
                  <a:close/>
                </a:path>
              </a:pathLst>
            </a:custGeom>
            <a:solidFill>
              <a:srgbClr val="63C0ED"/>
            </a:solidFill>
          </p:spPr>
        </p:sp>
      </p:grpSp>
      <p:grpSp>
        <p:nvGrpSpPr>
          <p:cNvPr id="9" name="Group 9"/>
          <p:cNvGrpSpPr/>
          <p:nvPr/>
        </p:nvGrpSpPr>
        <p:grpSpPr>
          <a:xfrm>
            <a:off x="3053369" y="3118720"/>
            <a:ext cx="2364439" cy="808676"/>
            <a:chOff x="0" y="0"/>
            <a:chExt cx="3152586" cy="1078235"/>
          </a:xfrm>
        </p:grpSpPr>
        <p:sp>
          <p:nvSpPr>
            <p:cNvPr id="10" name="AutoShape 10"/>
            <p:cNvSpPr/>
            <p:nvPr/>
          </p:nvSpPr>
          <p:spPr>
            <a:xfrm>
              <a:off x="7681" y="518442"/>
              <a:ext cx="3137223" cy="0"/>
            </a:xfrm>
            <a:prstGeom prst="line">
              <a:avLst/>
            </a:prstGeom>
            <a:ln w="15363" cap="flat">
              <a:solidFill>
                <a:srgbClr val="000000"/>
              </a:solidFill>
              <a:prstDash val="solid"/>
              <a:headEnd type="none" w="sm" len="sm"/>
              <a:tailEnd type="none" w="sm" len="sm"/>
            </a:ln>
          </p:spPr>
        </p:sp>
        <p:sp>
          <p:nvSpPr>
            <p:cNvPr id="11" name="AutoShape 11"/>
            <p:cNvSpPr/>
            <p:nvPr/>
          </p:nvSpPr>
          <p:spPr>
            <a:xfrm rot="5400000">
              <a:off x="1296396" y="272215"/>
              <a:ext cx="559793" cy="0"/>
            </a:xfrm>
            <a:prstGeom prst="line">
              <a:avLst/>
            </a:prstGeom>
            <a:ln w="15363" cap="flat">
              <a:solidFill>
                <a:srgbClr val="000000"/>
              </a:solidFill>
              <a:prstDash val="solid"/>
              <a:headEnd type="none" w="sm" len="sm"/>
              <a:tailEnd type="oval" w="lg" len="lg"/>
            </a:ln>
          </p:spPr>
        </p:sp>
        <p:sp>
          <p:nvSpPr>
            <p:cNvPr id="12" name="AutoShape 12"/>
            <p:cNvSpPr/>
            <p:nvPr/>
          </p:nvSpPr>
          <p:spPr>
            <a:xfrm rot="5400000">
              <a:off x="-272215" y="790657"/>
              <a:ext cx="559793" cy="0"/>
            </a:xfrm>
            <a:prstGeom prst="line">
              <a:avLst/>
            </a:prstGeom>
            <a:ln w="15363" cap="flat">
              <a:solidFill>
                <a:srgbClr val="000000"/>
              </a:solidFill>
              <a:prstDash val="solid"/>
              <a:headEnd type="none" w="sm" len="sm"/>
              <a:tailEnd type="oval" w="lg" len="lg"/>
            </a:ln>
          </p:spPr>
        </p:sp>
        <p:sp>
          <p:nvSpPr>
            <p:cNvPr id="13" name="AutoShape 13"/>
            <p:cNvSpPr/>
            <p:nvPr/>
          </p:nvSpPr>
          <p:spPr>
            <a:xfrm rot="5400000">
              <a:off x="2865008" y="790657"/>
              <a:ext cx="559793" cy="0"/>
            </a:xfrm>
            <a:prstGeom prst="line">
              <a:avLst/>
            </a:prstGeom>
            <a:ln w="15363" cap="flat">
              <a:solidFill>
                <a:srgbClr val="000000"/>
              </a:solidFill>
              <a:prstDash val="solid"/>
              <a:headEnd type="none" w="sm" len="sm"/>
              <a:tailEnd type="oval" w="lg" len="lg"/>
            </a:ln>
          </p:spPr>
        </p:sp>
      </p:grpSp>
      <p:grpSp>
        <p:nvGrpSpPr>
          <p:cNvPr id="14" name="Group 14"/>
          <p:cNvGrpSpPr/>
          <p:nvPr/>
        </p:nvGrpSpPr>
        <p:grpSpPr>
          <a:xfrm>
            <a:off x="1883324" y="3927397"/>
            <a:ext cx="1946831" cy="814089"/>
            <a:chOff x="0" y="0"/>
            <a:chExt cx="2200934" cy="920345"/>
          </a:xfrm>
        </p:grpSpPr>
        <p:sp>
          <p:nvSpPr>
            <p:cNvPr id="15" name="Freeform 15"/>
            <p:cNvSpPr/>
            <p:nvPr/>
          </p:nvSpPr>
          <p:spPr>
            <a:xfrm>
              <a:off x="0" y="0"/>
              <a:ext cx="2200934" cy="920345"/>
            </a:xfrm>
            <a:custGeom>
              <a:avLst/>
              <a:gdLst/>
              <a:ahLst/>
              <a:cxnLst/>
              <a:rect l="l" t="t" r="r" b="b"/>
              <a:pathLst>
                <a:path w="2200934" h="920345">
                  <a:moveTo>
                    <a:pt x="2076473" y="920345"/>
                  </a:moveTo>
                  <a:lnTo>
                    <a:pt x="124460" y="920345"/>
                  </a:lnTo>
                  <a:cubicBezTo>
                    <a:pt x="55880" y="920345"/>
                    <a:pt x="0" y="864465"/>
                    <a:pt x="0" y="795885"/>
                  </a:cubicBezTo>
                  <a:lnTo>
                    <a:pt x="0" y="124460"/>
                  </a:lnTo>
                  <a:cubicBezTo>
                    <a:pt x="0" y="55880"/>
                    <a:pt x="55880" y="0"/>
                    <a:pt x="124460" y="0"/>
                  </a:cubicBezTo>
                  <a:lnTo>
                    <a:pt x="2076474" y="0"/>
                  </a:lnTo>
                  <a:cubicBezTo>
                    <a:pt x="2145054" y="0"/>
                    <a:pt x="2200934" y="55880"/>
                    <a:pt x="2200934" y="124460"/>
                  </a:cubicBezTo>
                  <a:lnTo>
                    <a:pt x="2200934" y="795885"/>
                  </a:lnTo>
                  <a:cubicBezTo>
                    <a:pt x="2200934" y="864465"/>
                    <a:pt x="2145054" y="920345"/>
                    <a:pt x="2076474" y="920345"/>
                  </a:cubicBezTo>
                  <a:close/>
                </a:path>
              </a:pathLst>
            </a:custGeom>
            <a:solidFill>
              <a:srgbClr val="4A71F6">
                <a:alpha val="69804"/>
              </a:srgbClr>
            </a:solidFill>
          </p:spPr>
        </p:sp>
      </p:grpSp>
      <p:grpSp>
        <p:nvGrpSpPr>
          <p:cNvPr id="16" name="Group 16"/>
          <p:cNvGrpSpPr/>
          <p:nvPr/>
        </p:nvGrpSpPr>
        <p:grpSpPr>
          <a:xfrm>
            <a:off x="4444392" y="3927397"/>
            <a:ext cx="1946831" cy="814089"/>
            <a:chOff x="0" y="0"/>
            <a:chExt cx="2200934" cy="920345"/>
          </a:xfrm>
        </p:grpSpPr>
        <p:sp>
          <p:nvSpPr>
            <p:cNvPr id="17" name="Freeform 17"/>
            <p:cNvSpPr/>
            <p:nvPr/>
          </p:nvSpPr>
          <p:spPr>
            <a:xfrm>
              <a:off x="0" y="0"/>
              <a:ext cx="2200934" cy="920345"/>
            </a:xfrm>
            <a:custGeom>
              <a:avLst/>
              <a:gdLst/>
              <a:ahLst/>
              <a:cxnLst/>
              <a:rect l="l" t="t" r="r" b="b"/>
              <a:pathLst>
                <a:path w="2200934" h="920345">
                  <a:moveTo>
                    <a:pt x="2076473" y="920345"/>
                  </a:moveTo>
                  <a:lnTo>
                    <a:pt x="124460" y="920345"/>
                  </a:lnTo>
                  <a:cubicBezTo>
                    <a:pt x="55880" y="920345"/>
                    <a:pt x="0" y="864465"/>
                    <a:pt x="0" y="795885"/>
                  </a:cubicBezTo>
                  <a:lnTo>
                    <a:pt x="0" y="124460"/>
                  </a:lnTo>
                  <a:cubicBezTo>
                    <a:pt x="0" y="55880"/>
                    <a:pt x="55880" y="0"/>
                    <a:pt x="124460" y="0"/>
                  </a:cubicBezTo>
                  <a:lnTo>
                    <a:pt x="2076474" y="0"/>
                  </a:lnTo>
                  <a:cubicBezTo>
                    <a:pt x="2145054" y="0"/>
                    <a:pt x="2200934" y="55880"/>
                    <a:pt x="2200934" y="124460"/>
                  </a:cubicBezTo>
                  <a:lnTo>
                    <a:pt x="2200934" y="795885"/>
                  </a:lnTo>
                  <a:cubicBezTo>
                    <a:pt x="2200934" y="864465"/>
                    <a:pt x="2145054" y="920345"/>
                    <a:pt x="2076474" y="920345"/>
                  </a:cubicBezTo>
                  <a:close/>
                </a:path>
              </a:pathLst>
            </a:custGeom>
            <a:solidFill>
              <a:srgbClr val="4A71F6">
                <a:alpha val="69804"/>
              </a:srgbClr>
            </a:solidFill>
          </p:spPr>
        </p:sp>
      </p:grpSp>
      <p:grpSp>
        <p:nvGrpSpPr>
          <p:cNvPr id="18" name="Group 18"/>
          <p:cNvGrpSpPr/>
          <p:nvPr/>
        </p:nvGrpSpPr>
        <p:grpSpPr>
          <a:xfrm>
            <a:off x="4580631" y="5571823"/>
            <a:ext cx="1946831" cy="814089"/>
            <a:chOff x="0" y="0"/>
            <a:chExt cx="2200934" cy="920345"/>
          </a:xfrm>
        </p:grpSpPr>
        <p:sp>
          <p:nvSpPr>
            <p:cNvPr id="19" name="Freeform 19"/>
            <p:cNvSpPr/>
            <p:nvPr/>
          </p:nvSpPr>
          <p:spPr>
            <a:xfrm>
              <a:off x="0" y="0"/>
              <a:ext cx="2200934" cy="920345"/>
            </a:xfrm>
            <a:custGeom>
              <a:avLst/>
              <a:gdLst/>
              <a:ahLst/>
              <a:cxnLst/>
              <a:rect l="l" t="t" r="r" b="b"/>
              <a:pathLst>
                <a:path w="2200934" h="920345">
                  <a:moveTo>
                    <a:pt x="2076473" y="920345"/>
                  </a:moveTo>
                  <a:lnTo>
                    <a:pt x="124460" y="920345"/>
                  </a:lnTo>
                  <a:cubicBezTo>
                    <a:pt x="55880" y="920345"/>
                    <a:pt x="0" y="864465"/>
                    <a:pt x="0" y="795885"/>
                  </a:cubicBezTo>
                  <a:lnTo>
                    <a:pt x="0" y="124460"/>
                  </a:lnTo>
                  <a:cubicBezTo>
                    <a:pt x="0" y="55880"/>
                    <a:pt x="55880" y="0"/>
                    <a:pt x="124460" y="0"/>
                  </a:cubicBezTo>
                  <a:lnTo>
                    <a:pt x="2076474" y="0"/>
                  </a:lnTo>
                  <a:cubicBezTo>
                    <a:pt x="2145054" y="0"/>
                    <a:pt x="2200934" y="55880"/>
                    <a:pt x="2200934" y="124460"/>
                  </a:cubicBezTo>
                  <a:lnTo>
                    <a:pt x="2200934" y="795885"/>
                  </a:lnTo>
                  <a:cubicBezTo>
                    <a:pt x="2200934" y="864465"/>
                    <a:pt x="2145054" y="920345"/>
                    <a:pt x="2076474" y="920345"/>
                  </a:cubicBezTo>
                  <a:close/>
                </a:path>
              </a:pathLst>
            </a:custGeom>
            <a:solidFill>
              <a:srgbClr val="C0CFE1"/>
            </a:solidFill>
          </p:spPr>
        </p:sp>
      </p:grpSp>
      <p:sp>
        <p:nvSpPr>
          <p:cNvPr id="20" name="TextBox 20"/>
          <p:cNvSpPr txBox="1"/>
          <p:nvPr/>
        </p:nvSpPr>
        <p:spPr>
          <a:xfrm>
            <a:off x="4637027" y="5577172"/>
            <a:ext cx="1834040" cy="755767"/>
          </a:xfrm>
          <a:prstGeom prst="rect">
            <a:avLst/>
          </a:prstGeom>
        </p:spPr>
        <p:txBody>
          <a:bodyPr lIns="0" tIns="0" rIns="0" bIns="0" rtlCol="0" anchor="t">
            <a:spAutoFit/>
          </a:bodyPr>
          <a:lstStyle/>
          <a:p>
            <a:pPr marL="0" lvl="0" indent="0" algn="ctr">
              <a:lnSpc>
                <a:spcPts val="3014"/>
              </a:lnSpc>
              <a:spcBef>
                <a:spcPct val="0"/>
              </a:spcBef>
            </a:pPr>
            <a:r>
              <a:rPr lang="en-US" sz="2153" u="none" strike="noStrike">
                <a:solidFill>
                  <a:srgbClr val="000000"/>
                </a:solidFill>
                <a:latin typeface="Lexend Deca"/>
                <a:ea typeface="Lexend Deca"/>
                <a:cs typeface="Lexend Deca"/>
                <a:sym typeface="Lexend Deca"/>
              </a:rPr>
              <a:t>External Solid</a:t>
            </a:r>
          </a:p>
          <a:p>
            <a:pPr marL="0" lvl="0" indent="0" algn="ctr">
              <a:lnSpc>
                <a:spcPts val="3014"/>
              </a:lnSpc>
              <a:spcBef>
                <a:spcPct val="0"/>
              </a:spcBef>
            </a:pPr>
            <a:r>
              <a:rPr lang="en-US" sz="2153" u="none" strike="noStrike">
                <a:solidFill>
                  <a:srgbClr val="000000"/>
                </a:solidFill>
                <a:latin typeface="Lexend Deca"/>
                <a:ea typeface="Lexend Deca"/>
                <a:cs typeface="Lexend Deca"/>
                <a:sym typeface="Lexend Deca"/>
              </a:rPr>
              <a:t> State Drive  </a:t>
            </a:r>
          </a:p>
        </p:txBody>
      </p:sp>
      <p:grpSp>
        <p:nvGrpSpPr>
          <p:cNvPr id="21" name="Group 21"/>
          <p:cNvGrpSpPr/>
          <p:nvPr/>
        </p:nvGrpSpPr>
        <p:grpSpPr>
          <a:xfrm>
            <a:off x="4580631" y="6632004"/>
            <a:ext cx="1946831" cy="814089"/>
            <a:chOff x="0" y="0"/>
            <a:chExt cx="2200934" cy="920345"/>
          </a:xfrm>
        </p:grpSpPr>
        <p:sp>
          <p:nvSpPr>
            <p:cNvPr id="22" name="Freeform 22"/>
            <p:cNvSpPr/>
            <p:nvPr/>
          </p:nvSpPr>
          <p:spPr>
            <a:xfrm>
              <a:off x="0" y="0"/>
              <a:ext cx="2200934" cy="920345"/>
            </a:xfrm>
            <a:custGeom>
              <a:avLst/>
              <a:gdLst/>
              <a:ahLst/>
              <a:cxnLst/>
              <a:rect l="l" t="t" r="r" b="b"/>
              <a:pathLst>
                <a:path w="2200934" h="920345">
                  <a:moveTo>
                    <a:pt x="2076473" y="920345"/>
                  </a:moveTo>
                  <a:lnTo>
                    <a:pt x="124460" y="920345"/>
                  </a:lnTo>
                  <a:cubicBezTo>
                    <a:pt x="55880" y="920345"/>
                    <a:pt x="0" y="864465"/>
                    <a:pt x="0" y="795885"/>
                  </a:cubicBezTo>
                  <a:lnTo>
                    <a:pt x="0" y="124460"/>
                  </a:lnTo>
                  <a:cubicBezTo>
                    <a:pt x="0" y="55880"/>
                    <a:pt x="55880" y="0"/>
                    <a:pt x="124460" y="0"/>
                  </a:cubicBezTo>
                  <a:lnTo>
                    <a:pt x="2076474" y="0"/>
                  </a:lnTo>
                  <a:cubicBezTo>
                    <a:pt x="2145054" y="0"/>
                    <a:pt x="2200934" y="55880"/>
                    <a:pt x="2200934" y="124460"/>
                  </a:cubicBezTo>
                  <a:lnTo>
                    <a:pt x="2200934" y="795885"/>
                  </a:lnTo>
                  <a:cubicBezTo>
                    <a:pt x="2200934" y="864465"/>
                    <a:pt x="2145054" y="920345"/>
                    <a:pt x="2076474" y="920345"/>
                  </a:cubicBezTo>
                  <a:close/>
                </a:path>
              </a:pathLst>
            </a:custGeom>
            <a:solidFill>
              <a:srgbClr val="C0CFE1"/>
            </a:solidFill>
          </p:spPr>
        </p:sp>
      </p:grpSp>
      <p:grpSp>
        <p:nvGrpSpPr>
          <p:cNvPr id="23" name="Group 23"/>
          <p:cNvGrpSpPr/>
          <p:nvPr/>
        </p:nvGrpSpPr>
        <p:grpSpPr>
          <a:xfrm>
            <a:off x="1923045" y="5571779"/>
            <a:ext cx="1946831" cy="814089"/>
            <a:chOff x="0" y="0"/>
            <a:chExt cx="2200934" cy="920345"/>
          </a:xfrm>
        </p:grpSpPr>
        <p:sp>
          <p:nvSpPr>
            <p:cNvPr id="24" name="Freeform 24"/>
            <p:cNvSpPr/>
            <p:nvPr/>
          </p:nvSpPr>
          <p:spPr>
            <a:xfrm>
              <a:off x="0" y="0"/>
              <a:ext cx="2200934" cy="920345"/>
            </a:xfrm>
            <a:custGeom>
              <a:avLst/>
              <a:gdLst/>
              <a:ahLst/>
              <a:cxnLst/>
              <a:rect l="l" t="t" r="r" b="b"/>
              <a:pathLst>
                <a:path w="2200934" h="920345">
                  <a:moveTo>
                    <a:pt x="2076473" y="920345"/>
                  </a:moveTo>
                  <a:lnTo>
                    <a:pt x="124460" y="920345"/>
                  </a:lnTo>
                  <a:cubicBezTo>
                    <a:pt x="55880" y="920345"/>
                    <a:pt x="0" y="864465"/>
                    <a:pt x="0" y="795885"/>
                  </a:cubicBezTo>
                  <a:lnTo>
                    <a:pt x="0" y="124460"/>
                  </a:lnTo>
                  <a:cubicBezTo>
                    <a:pt x="0" y="55880"/>
                    <a:pt x="55880" y="0"/>
                    <a:pt x="124460" y="0"/>
                  </a:cubicBezTo>
                  <a:lnTo>
                    <a:pt x="2076474" y="0"/>
                  </a:lnTo>
                  <a:cubicBezTo>
                    <a:pt x="2145054" y="0"/>
                    <a:pt x="2200934" y="55880"/>
                    <a:pt x="2200934" y="124460"/>
                  </a:cubicBezTo>
                  <a:lnTo>
                    <a:pt x="2200934" y="795885"/>
                  </a:lnTo>
                  <a:cubicBezTo>
                    <a:pt x="2200934" y="864465"/>
                    <a:pt x="2145054" y="920345"/>
                    <a:pt x="2076474" y="920345"/>
                  </a:cubicBezTo>
                  <a:close/>
                </a:path>
              </a:pathLst>
            </a:custGeom>
            <a:solidFill>
              <a:srgbClr val="C0CFE1"/>
            </a:solidFill>
          </p:spPr>
        </p:sp>
      </p:grpSp>
      <p:sp>
        <p:nvSpPr>
          <p:cNvPr id="25" name="AutoShape 25"/>
          <p:cNvSpPr/>
          <p:nvPr/>
        </p:nvSpPr>
        <p:spPr>
          <a:xfrm flipH="1">
            <a:off x="2896461" y="4733061"/>
            <a:ext cx="9173" cy="838717"/>
          </a:xfrm>
          <a:prstGeom prst="line">
            <a:avLst/>
          </a:prstGeom>
          <a:ln w="9525" cap="flat">
            <a:solidFill>
              <a:srgbClr val="000000"/>
            </a:solidFill>
            <a:prstDash val="solid"/>
            <a:headEnd type="none" w="sm" len="sm"/>
            <a:tailEnd type="oval" w="lg" len="lg"/>
          </a:ln>
        </p:spPr>
      </p:sp>
      <p:sp>
        <p:nvSpPr>
          <p:cNvPr id="26" name="AutoShape 26"/>
          <p:cNvSpPr/>
          <p:nvPr/>
        </p:nvSpPr>
        <p:spPr>
          <a:xfrm flipV="1">
            <a:off x="5421909" y="4733061"/>
            <a:ext cx="0" cy="426559"/>
          </a:xfrm>
          <a:prstGeom prst="line">
            <a:avLst/>
          </a:prstGeom>
          <a:ln w="9525" cap="flat">
            <a:solidFill>
              <a:srgbClr val="000000"/>
            </a:solidFill>
            <a:prstDash val="solid"/>
            <a:headEnd type="oval" w="lg" len="lg"/>
            <a:tailEnd type="none" w="sm" len="sm"/>
          </a:ln>
        </p:spPr>
      </p:sp>
      <p:sp>
        <p:nvSpPr>
          <p:cNvPr id="27" name="AutoShape 27"/>
          <p:cNvSpPr/>
          <p:nvPr/>
        </p:nvSpPr>
        <p:spPr>
          <a:xfrm flipV="1">
            <a:off x="4235588" y="5155519"/>
            <a:ext cx="1212458" cy="4102"/>
          </a:xfrm>
          <a:prstGeom prst="line">
            <a:avLst/>
          </a:prstGeom>
          <a:ln w="9525" cap="flat">
            <a:solidFill>
              <a:srgbClr val="000000"/>
            </a:solidFill>
            <a:prstDash val="solid"/>
            <a:headEnd type="none" w="sm" len="sm"/>
            <a:tailEnd type="none" w="sm" len="sm"/>
          </a:ln>
        </p:spPr>
      </p:sp>
      <p:sp>
        <p:nvSpPr>
          <p:cNvPr id="28" name="AutoShape 28"/>
          <p:cNvSpPr/>
          <p:nvPr/>
        </p:nvSpPr>
        <p:spPr>
          <a:xfrm flipV="1">
            <a:off x="4235588" y="5159620"/>
            <a:ext cx="4102" cy="1879428"/>
          </a:xfrm>
          <a:prstGeom prst="line">
            <a:avLst/>
          </a:prstGeom>
          <a:ln w="9525" cap="flat">
            <a:solidFill>
              <a:srgbClr val="000000"/>
            </a:solidFill>
            <a:prstDash val="solid"/>
            <a:headEnd type="none" w="sm" len="sm"/>
            <a:tailEnd type="none" w="sm" len="sm"/>
          </a:ln>
        </p:spPr>
      </p:sp>
      <p:sp>
        <p:nvSpPr>
          <p:cNvPr id="29" name="AutoShape 29"/>
          <p:cNvSpPr/>
          <p:nvPr/>
        </p:nvSpPr>
        <p:spPr>
          <a:xfrm flipH="1">
            <a:off x="4235588" y="5970692"/>
            <a:ext cx="430661" cy="4102"/>
          </a:xfrm>
          <a:prstGeom prst="line">
            <a:avLst/>
          </a:prstGeom>
          <a:ln w="9525" cap="flat">
            <a:solidFill>
              <a:srgbClr val="000000"/>
            </a:solidFill>
            <a:prstDash val="solid"/>
            <a:headEnd type="oval" w="lg" len="lg"/>
            <a:tailEnd type="none" w="sm" len="sm"/>
          </a:ln>
        </p:spPr>
      </p:sp>
      <p:sp>
        <p:nvSpPr>
          <p:cNvPr id="30" name="AutoShape 30"/>
          <p:cNvSpPr/>
          <p:nvPr/>
        </p:nvSpPr>
        <p:spPr>
          <a:xfrm flipH="1">
            <a:off x="4229062" y="7030846"/>
            <a:ext cx="430661" cy="4102"/>
          </a:xfrm>
          <a:prstGeom prst="line">
            <a:avLst/>
          </a:prstGeom>
          <a:ln w="9525" cap="flat">
            <a:solidFill>
              <a:srgbClr val="000000"/>
            </a:solidFill>
            <a:prstDash val="solid"/>
            <a:headEnd type="oval" w="lg" len="lg"/>
            <a:tailEnd type="none" w="sm" len="sm"/>
          </a:ln>
        </p:spPr>
      </p:sp>
      <p:grpSp>
        <p:nvGrpSpPr>
          <p:cNvPr id="31" name="Group 31"/>
          <p:cNvGrpSpPr/>
          <p:nvPr/>
        </p:nvGrpSpPr>
        <p:grpSpPr>
          <a:xfrm>
            <a:off x="6852389" y="3918972"/>
            <a:ext cx="1946831" cy="814089"/>
            <a:chOff x="0" y="0"/>
            <a:chExt cx="2200934" cy="920345"/>
          </a:xfrm>
        </p:grpSpPr>
        <p:sp>
          <p:nvSpPr>
            <p:cNvPr id="32" name="Freeform 32"/>
            <p:cNvSpPr/>
            <p:nvPr/>
          </p:nvSpPr>
          <p:spPr>
            <a:xfrm>
              <a:off x="0" y="0"/>
              <a:ext cx="2200934" cy="920345"/>
            </a:xfrm>
            <a:custGeom>
              <a:avLst/>
              <a:gdLst/>
              <a:ahLst/>
              <a:cxnLst/>
              <a:rect l="l" t="t" r="r" b="b"/>
              <a:pathLst>
                <a:path w="2200934" h="920345">
                  <a:moveTo>
                    <a:pt x="2076473" y="920345"/>
                  </a:moveTo>
                  <a:lnTo>
                    <a:pt x="124460" y="920345"/>
                  </a:lnTo>
                  <a:cubicBezTo>
                    <a:pt x="55880" y="920345"/>
                    <a:pt x="0" y="864465"/>
                    <a:pt x="0" y="795885"/>
                  </a:cubicBezTo>
                  <a:lnTo>
                    <a:pt x="0" y="124460"/>
                  </a:lnTo>
                  <a:cubicBezTo>
                    <a:pt x="0" y="55880"/>
                    <a:pt x="55880" y="0"/>
                    <a:pt x="124460" y="0"/>
                  </a:cubicBezTo>
                  <a:lnTo>
                    <a:pt x="2076474" y="0"/>
                  </a:lnTo>
                  <a:cubicBezTo>
                    <a:pt x="2145054" y="0"/>
                    <a:pt x="2200934" y="55880"/>
                    <a:pt x="2200934" y="124460"/>
                  </a:cubicBezTo>
                  <a:lnTo>
                    <a:pt x="2200934" y="795885"/>
                  </a:lnTo>
                  <a:cubicBezTo>
                    <a:pt x="2200934" y="864465"/>
                    <a:pt x="2145054" y="920345"/>
                    <a:pt x="2076474" y="920345"/>
                  </a:cubicBezTo>
                  <a:close/>
                </a:path>
              </a:pathLst>
            </a:custGeom>
            <a:solidFill>
              <a:srgbClr val="4A71F6">
                <a:alpha val="69804"/>
              </a:srgbClr>
            </a:solidFill>
          </p:spPr>
        </p:sp>
      </p:grpSp>
      <p:grpSp>
        <p:nvGrpSpPr>
          <p:cNvPr id="33" name="Group 33"/>
          <p:cNvGrpSpPr/>
          <p:nvPr/>
        </p:nvGrpSpPr>
        <p:grpSpPr>
          <a:xfrm>
            <a:off x="9413458" y="3918972"/>
            <a:ext cx="1946831" cy="814089"/>
            <a:chOff x="0" y="0"/>
            <a:chExt cx="2200934" cy="920345"/>
          </a:xfrm>
        </p:grpSpPr>
        <p:sp>
          <p:nvSpPr>
            <p:cNvPr id="34" name="Freeform 34"/>
            <p:cNvSpPr/>
            <p:nvPr/>
          </p:nvSpPr>
          <p:spPr>
            <a:xfrm>
              <a:off x="0" y="0"/>
              <a:ext cx="2200934" cy="920345"/>
            </a:xfrm>
            <a:custGeom>
              <a:avLst/>
              <a:gdLst/>
              <a:ahLst/>
              <a:cxnLst/>
              <a:rect l="l" t="t" r="r" b="b"/>
              <a:pathLst>
                <a:path w="2200934" h="920345">
                  <a:moveTo>
                    <a:pt x="2076473" y="920345"/>
                  </a:moveTo>
                  <a:lnTo>
                    <a:pt x="124460" y="920345"/>
                  </a:lnTo>
                  <a:cubicBezTo>
                    <a:pt x="55880" y="920345"/>
                    <a:pt x="0" y="864465"/>
                    <a:pt x="0" y="795885"/>
                  </a:cubicBezTo>
                  <a:lnTo>
                    <a:pt x="0" y="124460"/>
                  </a:lnTo>
                  <a:cubicBezTo>
                    <a:pt x="0" y="55880"/>
                    <a:pt x="55880" y="0"/>
                    <a:pt x="124460" y="0"/>
                  </a:cubicBezTo>
                  <a:lnTo>
                    <a:pt x="2076474" y="0"/>
                  </a:lnTo>
                  <a:cubicBezTo>
                    <a:pt x="2145054" y="0"/>
                    <a:pt x="2200934" y="55880"/>
                    <a:pt x="2200934" y="124460"/>
                  </a:cubicBezTo>
                  <a:lnTo>
                    <a:pt x="2200934" y="795885"/>
                  </a:lnTo>
                  <a:cubicBezTo>
                    <a:pt x="2200934" y="864465"/>
                    <a:pt x="2145054" y="920345"/>
                    <a:pt x="2076474" y="920345"/>
                  </a:cubicBezTo>
                  <a:close/>
                </a:path>
              </a:pathLst>
            </a:custGeom>
            <a:solidFill>
              <a:srgbClr val="4A71F6">
                <a:alpha val="69804"/>
              </a:srgbClr>
            </a:solidFill>
          </p:spPr>
        </p:sp>
      </p:grpSp>
      <p:grpSp>
        <p:nvGrpSpPr>
          <p:cNvPr id="35" name="Group 35"/>
          <p:cNvGrpSpPr/>
          <p:nvPr/>
        </p:nvGrpSpPr>
        <p:grpSpPr>
          <a:xfrm>
            <a:off x="7924120" y="3118720"/>
            <a:ext cx="2364439" cy="808676"/>
            <a:chOff x="0" y="0"/>
            <a:chExt cx="3152586" cy="1078235"/>
          </a:xfrm>
        </p:grpSpPr>
        <p:sp>
          <p:nvSpPr>
            <p:cNvPr id="36" name="AutoShape 36"/>
            <p:cNvSpPr/>
            <p:nvPr/>
          </p:nvSpPr>
          <p:spPr>
            <a:xfrm>
              <a:off x="7681" y="518442"/>
              <a:ext cx="3137223" cy="0"/>
            </a:xfrm>
            <a:prstGeom prst="line">
              <a:avLst/>
            </a:prstGeom>
            <a:ln w="15363" cap="flat">
              <a:solidFill>
                <a:srgbClr val="000000"/>
              </a:solidFill>
              <a:prstDash val="solid"/>
              <a:headEnd type="none" w="sm" len="sm"/>
              <a:tailEnd type="none" w="sm" len="sm"/>
            </a:ln>
          </p:spPr>
        </p:sp>
        <p:sp>
          <p:nvSpPr>
            <p:cNvPr id="37" name="AutoShape 37"/>
            <p:cNvSpPr/>
            <p:nvPr/>
          </p:nvSpPr>
          <p:spPr>
            <a:xfrm rot="5400000">
              <a:off x="1296396" y="272215"/>
              <a:ext cx="559793" cy="0"/>
            </a:xfrm>
            <a:prstGeom prst="line">
              <a:avLst/>
            </a:prstGeom>
            <a:ln w="15363" cap="flat">
              <a:solidFill>
                <a:srgbClr val="000000"/>
              </a:solidFill>
              <a:prstDash val="solid"/>
              <a:headEnd type="none" w="sm" len="sm"/>
              <a:tailEnd type="oval" w="lg" len="lg"/>
            </a:ln>
          </p:spPr>
        </p:sp>
        <p:sp>
          <p:nvSpPr>
            <p:cNvPr id="38" name="AutoShape 38"/>
            <p:cNvSpPr/>
            <p:nvPr/>
          </p:nvSpPr>
          <p:spPr>
            <a:xfrm rot="5400000">
              <a:off x="-272215" y="790657"/>
              <a:ext cx="559793" cy="0"/>
            </a:xfrm>
            <a:prstGeom prst="line">
              <a:avLst/>
            </a:prstGeom>
            <a:ln w="15363" cap="flat">
              <a:solidFill>
                <a:srgbClr val="000000"/>
              </a:solidFill>
              <a:prstDash val="solid"/>
              <a:headEnd type="none" w="sm" len="sm"/>
              <a:tailEnd type="oval" w="lg" len="lg"/>
            </a:ln>
          </p:spPr>
        </p:sp>
        <p:sp>
          <p:nvSpPr>
            <p:cNvPr id="39" name="AutoShape 39"/>
            <p:cNvSpPr/>
            <p:nvPr/>
          </p:nvSpPr>
          <p:spPr>
            <a:xfrm rot="5400000">
              <a:off x="2865008" y="790657"/>
              <a:ext cx="559793" cy="0"/>
            </a:xfrm>
            <a:prstGeom prst="line">
              <a:avLst/>
            </a:prstGeom>
            <a:ln w="15363" cap="flat">
              <a:solidFill>
                <a:srgbClr val="000000"/>
              </a:solidFill>
              <a:prstDash val="solid"/>
              <a:headEnd type="none" w="sm" len="sm"/>
              <a:tailEnd type="oval" w="lg" len="lg"/>
            </a:ln>
          </p:spPr>
        </p:sp>
      </p:grpSp>
      <p:grpSp>
        <p:nvGrpSpPr>
          <p:cNvPr id="40" name="Group 40"/>
          <p:cNvGrpSpPr/>
          <p:nvPr/>
        </p:nvGrpSpPr>
        <p:grpSpPr>
          <a:xfrm>
            <a:off x="7028193" y="5580248"/>
            <a:ext cx="1946831" cy="814089"/>
            <a:chOff x="0" y="0"/>
            <a:chExt cx="2200934" cy="920345"/>
          </a:xfrm>
        </p:grpSpPr>
        <p:sp>
          <p:nvSpPr>
            <p:cNvPr id="41" name="Freeform 41"/>
            <p:cNvSpPr/>
            <p:nvPr/>
          </p:nvSpPr>
          <p:spPr>
            <a:xfrm>
              <a:off x="0" y="0"/>
              <a:ext cx="2200934" cy="920345"/>
            </a:xfrm>
            <a:custGeom>
              <a:avLst/>
              <a:gdLst/>
              <a:ahLst/>
              <a:cxnLst/>
              <a:rect l="l" t="t" r="r" b="b"/>
              <a:pathLst>
                <a:path w="2200934" h="920345">
                  <a:moveTo>
                    <a:pt x="2076473" y="920345"/>
                  </a:moveTo>
                  <a:lnTo>
                    <a:pt x="124460" y="920345"/>
                  </a:lnTo>
                  <a:cubicBezTo>
                    <a:pt x="55880" y="920345"/>
                    <a:pt x="0" y="864465"/>
                    <a:pt x="0" y="795885"/>
                  </a:cubicBezTo>
                  <a:lnTo>
                    <a:pt x="0" y="124460"/>
                  </a:lnTo>
                  <a:cubicBezTo>
                    <a:pt x="0" y="55880"/>
                    <a:pt x="55880" y="0"/>
                    <a:pt x="124460" y="0"/>
                  </a:cubicBezTo>
                  <a:lnTo>
                    <a:pt x="2076474" y="0"/>
                  </a:lnTo>
                  <a:cubicBezTo>
                    <a:pt x="2145054" y="0"/>
                    <a:pt x="2200934" y="55880"/>
                    <a:pt x="2200934" y="124460"/>
                  </a:cubicBezTo>
                  <a:lnTo>
                    <a:pt x="2200934" y="795885"/>
                  </a:lnTo>
                  <a:cubicBezTo>
                    <a:pt x="2200934" y="864465"/>
                    <a:pt x="2145054" y="920345"/>
                    <a:pt x="2076474" y="920345"/>
                  </a:cubicBezTo>
                  <a:close/>
                </a:path>
              </a:pathLst>
            </a:custGeom>
            <a:solidFill>
              <a:srgbClr val="C0CFE1"/>
            </a:solidFill>
          </p:spPr>
        </p:sp>
      </p:grpSp>
      <p:grpSp>
        <p:nvGrpSpPr>
          <p:cNvPr id="42" name="Group 42"/>
          <p:cNvGrpSpPr/>
          <p:nvPr/>
        </p:nvGrpSpPr>
        <p:grpSpPr>
          <a:xfrm>
            <a:off x="7028193" y="6640429"/>
            <a:ext cx="1946831" cy="814089"/>
            <a:chOff x="0" y="0"/>
            <a:chExt cx="2200934" cy="920345"/>
          </a:xfrm>
        </p:grpSpPr>
        <p:sp>
          <p:nvSpPr>
            <p:cNvPr id="43" name="Freeform 43"/>
            <p:cNvSpPr/>
            <p:nvPr/>
          </p:nvSpPr>
          <p:spPr>
            <a:xfrm>
              <a:off x="0" y="0"/>
              <a:ext cx="2200934" cy="920345"/>
            </a:xfrm>
            <a:custGeom>
              <a:avLst/>
              <a:gdLst/>
              <a:ahLst/>
              <a:cxnLst/>
              <a:rect l="l" t="t" r="r" b="b"/>
              <a:pathLst>
                <a:path w="2200934" h="920345">
                  <a:moveTo>
                    <a:pt x="2076473" y="920345"/>
                  </a:moveTo>
                  <a:lnTo>
                    <a:pt x="124460" y="920345"/>
                  </a:lnTo>
                  <a:cubicBezTo>
                    <a:pt x="55880" y="920345"/>
                    <a:pt x="0" y="864465"/>
                    <a:pt x="0" y="795885"/>
                  </a:cubicBezTo>
                  <a:lnTo>
                    <a:pt x="0" y="124460"/>
                  </a:lnTo>
                  <a:cubicBezTo>
                    <a:pt x="0" y="55880"/>
                    <a:pt x="55880" y="0"/>
                    <a:pt x="124460" y="0"/>
                  </a:cubicBezTo>
                  <a:lnTo>
                    <a:pt x="2076474" y="0"/>
                  </a:lnTo>
                  <a:cubicBezTo>
                    <a:pt x="2145054" y="0"/>
                    <a:pt x="2200934" y="55880"/>
                    <a:pt x="2200934" y="124460"/>
                  </a:cubicBezTo>
                  <a:lnTo>
                    <a:pt x="2200934" y="795885"/>
                  </a:lnTo>
                  <a:cubicBezTo>
                    <a:pt x="2200934" y="864465"/>
                    <a:pt x="2145054" y="920345"/>
                    <a:pt x="2076474" y="920345"/>
                  </a:cubicBezTo>
                  <a:close/>
                </a:path>
              </a:pathLst>
            </a:custGeom>
            <a:solidFill>
              <a:srgbClr val="C0CFE1"/>
            </a:solidFill>
          </p:spPr>
        </p:sp>
      </p:grpSp>
      <p:sp>
        <p:nvSpPr>
          <p:cNvPr id="44" name="AutoShape 44"/>
          <p:cNvSpPr/>
          <p:nvPr/>
        </p:nvSpPr>
        <p:spPr>
          <a:xfrm flipV="1">
            <a:off x="7869472" y="4741486"/>
            <a:ext cx="0" cy="426559"/>
          </a:xfrm>
          <a:prstGeom prst="line">
            <a:avLst/>
          </a:prstGeom>
          <a:ln w="9525" cap="flat">
            <a:solidFill>
              <a:srgbClr val="000000"/>
            </a:solidFill>
            <a:prstDash val="solid"/>
            <a:headEnd type="oval" w="lg" len="lg"/>
            <a:tailEnd type="none" w="sm" len="sm"/>
          </a:ln>
        </p:spPr>
      </p:sp>
      <p:sp>
        <p:nvSpPr>
          <p:cNvPr id="45" name="AutoShape 45"/>
          <p:cNvSpPr/>
          <p:nvPr/>
        </p:nvSpPr>
        <p:spPr>
          <a:xfrm flipV="1">
            <a:off x="6683151" y="5163943"/>
            <a:ext cx="1212458" cy="4102"/>
          </a:xfrm>
          <a:prstGeom prst="line">
            <a:avLst/>
          </a:prstGeom>
          <a:ln w="9525" cap="flat">
            <a:solidFill>
              <a:srgbClr val="000000"/>
            </a:solidFill>
            <a:prstDash val="solid"/>
            <a:headEnd type="none" w="sm" len="sm"/>
            <a:tailEnd type="none" w="sm" len="sm"/>
          </a:ln>
        </p:spPr>
      </p:sp>
      <p:sp>
        <p:nvSpPr>
          <p:cNvPr id="46" name="AutoShape 46"/>
          <p:cNvSpPr/>
          <p:nvPr/>
        </p:nvSpPr>
        <p:spPr>
          <a:xfrm flipH="1" flipV="1">
            <a:off x="6687252" y="5168045"/>
            <a:ext cx="39" cy="2923203"/>
          </a:xfrm>
          <a:prstGeom prst="line">
            <a:avLst/>
          </a:prstGeom>
          <a:ln w="9525" cap="flat">
            <a:solidFill>
              <a:srgbClr val="000000"/>
            </a:solidFill>
            <a:prstDash val="solid"/>
            <a:headEnd type="none" w="sm" len="sm"/>
            <a:tailEnd type="none" w="sm" len="sm"/>
          </a:ln>
        </p:spPr>
      </p:sp>
      <p:sp>
        <p:nvSpPr>
          <p:cNvPr id="47" name="AutoShape 47"/>
          <p:cNvSpPr/>
          <p:nvPr/>
        </p:nvSpPr>
        <p:spPr>
          <a:xfrm flipH="1">
            <a:off x="6683151" y="5979117"/>
            <a:ext cx="430661" cy="4102"/>
          </a:xfrm>
          <a:prstGeom prst="line">
            <a:avLst/>
          </a:prstGeom>
          <a:ln w="9525" cap="flat">
            <a:solidFill>
              <a:srgbClr val="000000"/>
            </a:solidFill>
            <a:prstDash val="solid"/>
            <a:headEnd type="oval" w="lg" len="lg"/>
            <a:tailEnd type="none" w="sm" len="sm"/>
          </a:ln>
        </p:spPr>
      </p:sp>
      <p:sp>
        <p:nvSpPr>
          <p:cNvPr id="48" name="AutoShape 48"/>
          <p:cNvSpPr/>
          <p:nvPr/>
        </p:nvSpPr>
        <p:spPr>
          <a:xfrm flipH="1">
            <a:off x="6676625" y="7039271"/>
            <a:ext cx="430661" cy="4102"/>
          </a:xfrm>
          <a:prstGeom prst="line">
            <a:avLst/>
          </a:prstGeom>
          <a:ln w="9525" cap="flat">
            <a:solidFill>
              <a:srgbClr val="000000"/>
            </a:solidFill>
            <a:prstDash val="solid"/>
            <a:headEnd type="oval" w="lg" len="lg"/>
            <a:tailEnd type="none" w="sm" len="sm"/>
          </a:ln>
        </p:spPr>
      </p:sp>
      <p:grpSp>
        <p:nvGrpSpPr>
          <p:cNvPr id="49" name="Group 49"/>
          <p:cNvGrpSpPr/>
          <p:nvPr/>
        </p:nvGrpSpPr>
        <p:grpSpPr>
          <a:xfrm>
            <a:off x="7038860" y="7692407"/>
            <a:ext cx="1946831" cy="814089"/>
            <a:chOff x="0" y="0"/>
            <a:chExt cx="2200934" cy="920345"/>
          </a:xfrm>
        </p:grpSpPr>
        <p:sp>
          <p:nvSpPr>
            <p:cNvPr id="50" name="Freeform 50"/>
            <p:cNvSpPr/>
            <p:nvPr/>
          </p:nvSpPr>
          <p:spPr>
            <a:xfrm>
              <a:off x="0" y="0"/>
              <a:ext cx="2200934" cy="920345"/>
            </a:xfrm>
            <a:custGeom>
              <a:avLst/>
              <a:gdLst/>
              <a:ahLst/>
              <a:cxnLst/>
              <a:rect l="l" t="t" r="r" b="b"/>
              <a:pathLst>
                <a:path w="2200934" h="920345">
                  <a:moveTo>
                    <a:pt x="2076473" y="920345"/>
                  </a:moveTo>
                  <a:lnTo>
                    <a:pt x="124460" y="920345"/>
                  </a:lnTo>
                  <a:cubicBezTo>
                    <a:pt x="55880" y="920345"/>
                    <a:pt x="0" y="864465"/>
                    <a:pt x="0" y="795885"/>
                  </a:cubicBezTo>
                  <a:lnTo>
                    <a:pt x="0" y="124460"/>
                  </a:lnTo>
                  <a:cubicBezTo>
                    <a:pt x="0" y="55880"/>
                    <a:pt x="55880" y="0"/>
                    <a:pt x="124460" y="0"/>
                  </a:cubicBezTo>
                  <a:lnTo>
                    <a:pt x="2076474" y="0"/>
                  </a:lnTo>
                  <a:cubicBezTo>
                    <a:pt x="2145054" y="0"/>
                    <a:pt x="2200934" y="55880"/>
                    <a:pt x="2200934" y="124460"/>
                  </a:cubicBezTo>
                  <a:lnTo>
                    <a:pt x="2200934" y="795885"/>
                  </a:lnTo>
                  <a:cubicBezTo>
                    <a:pt x="2200934" y="864465"/>
                    <a:pt x="2145054" y="920345"/>
                    <a:pt x="2076474" y="920345"/>
                  </a:cubicBezTo>
                  <a:close/>
                </a:path>
              </a:pathLst>
            </a:custGeom>
            <a:solidFill>
              <a:srgbClr val="C0CFE1"/>
            </a:solidFill>
          </p:spPr>
        </p:sp>
      </p:grpSp>
      <p:sp>
        <p:nvSpPr>
          <p:cNvPr id="51" name="AutoShape 51"/>
          <p:cNvSpPr/>
          <p:nvPr/>
        </p:nvSpPr>
        <p:spPr>
          <a:xfrm flipH="1">
            <a:off x="6687291" y="8091248"/>
            <a:ext cx="430661" cy="4102"/>
          </a:xfrm>
          <a:prstGeom prst="line">
            <a:avLst/>
          </a:prstGeom>
          <a:ln w="9525" cap="flat">
            <a:solidFill>
              <a:srgbClr val="000000"/>
            </a:solidFill>
            <a:prstDash val="solid"/>
            <a:headEnd type="oval" w="lg" len="lg"/>
            <a:tailEnd type="none" w="sm" len="sm"/>
          </a:ln>
        </p:spPr>
      </p:sp>
      <p:grpSp>
        <p:nvGrpSpPr>
          <p:cNvPr id="52" name="Group 52"/>
          <p:cNvGrpSpPr/>
          <p:nvPr/>
        </p:nvGrpSpPr>
        <p:grpSpPr>
          <a:xfrm>
            <a:off x="9550579" y="5588262"/>
            <a:ext cx="1946831" cy="814089"/>
            <a:chOff x="0" y="0"/>
            <a:chExt cx="2200934" cy="920345"/>
          </a:xfrm>
        </p:grpSpPr>
        <p:sp>
          <p:nvSpPr>
            <p:cNvPr id="53" name="Freeform 53"/>
            <p:cNvSpPr/>
            <p:nvPr/>
          </p:nvSpPr>
          <p:spPr>
            <a:xfrm>
              <a:off x="0" y="0"/>
              <a:ext cx="2200934" cy="920345"/>
            </a:xfrm>
            <a:custGeom>
              <a:avLst/>
              <a:gdLst/>
              <a:ahLst/>
              <a:cxnLst/>
              <a:rect l="l" t="t" r="r" b="b"/>
              <a:pathLst>
                <a:path w="2200934" h="920345">
                  <a:moveTo>
                    <a:pt x="2076473" y="920345"/>
                  </a:moveTo>
                  <a:lnTo>
                    <a:pt x="124460" y="920345"/>
                  </a:lnTo>
                  <a:cubicBezTo>
                    <a:pt x="55880" y="920345"/>
                    <a:pt x="0" y="864465"/>
                    <a:pt x="0" y="795885"/>
                  </a:cubicBezTo>
                  <a:lnTo>
                    <a:pt x="0" y="124460"/>
                  </a:lnTo>
                  <a:cubicBezTo>
                    <a:pt x="0" y="55880"/>
                    <a:pt x="55880" y="0"/>
                    <a:pt x="124460" y="0"/>
                  </a:cubicBezTo>
                  <a:lnTo>
                    <a:pt x="2076474" y="0"/>
                  </a:lnTo>
                  <a:cubicBezTo>
                    <a:pt x="2145054" y="0"/>
                    <a:pt x="2200934" y="55880"/>
                    <a:pt x="2200934" y="124460"/>
                  </a:cubicBezTo>
                  <a:lnTo>
                    <a:pt x="2200934" y="795885"/>
                  </a:lnTo>
                  <a:cubicBezTo>
                    <a:pt x="2200934" y="864465"/>
                    <a:pt x="2145054" y="920345"/>
                    <a:pt x="2076474" y="920345"/>
                  </a:cubicBezTo>
                  <a:close/>
                </a:path>
              </a:pathLst>
            </a:custGeom>
            <a:solidFill>
              <a:srgbClr val="C0CFE1"/>
            </a:solidFill>
          </p:spPr>
        </p:sp>
      </p:grpSp>
      <p:sp>
        <p:nvSpPr>
          <p:cNvPr id="54" name="TextBox 54"/>
          <p:cNvSpPr txBox="1"/>
          <p:nvPr/>
        </p:nvSpPr>
        <p:spPr>
          <a:xfrm>
            <a:off x="9636197" y="5759704"/>
            <a:ext cx="1845578" cy="374352"/>
          </a:xfrm>
          <a:prstGeom prst="rect">
            <a:avLst/>
          </a:prstGeom>
        </p:spPr>
        <p:txBody>
          <a:bodyPr lIns="0" tIns="0" rIns="0" bIns="0" rtlCol="0" anchor="t">
            <a:spAutoFit/>
          </a:bodyPr>
          <a:lstStyle/>
          <a:p>
            <a:pPr marL="0" lvl="0" indent="0" algn="ctr">
              <a:lnSpc>
                <a:spcPts val="3014"/>
              </a:lnSpc>
              <a:spcBef>
                <a:spcPct val="0"/>
              </a:spcBef>
            </a:pPr>
            <a:r>
              <a:rPr lang="en-US" sz="2153">
                <a:solidFill>
                  <a:srgbClr val="000000"/>
                </a:solidFill>
                <a:latin typeface="Lexend Deca"/>
                <a:ea typeface="Lexend Deca"/>
                <a:cs typeface="Lexend Deca"/>
                <a:sym typeface="Lexend Deca"/>
              </a:rPr>
              <a:t>Graphic Card </a:t>
            </a:r>
          </a:p>
        </p:txBody>
      </p:sp>
      <p:grpSp>
        <p:nvGrpSpPr>
          <p:cNvPr id="55" name="Group 55"/>
          <p:cNvGrpSpPr/>
          <p:nvPr/>
        </p:nvGrpSpPr>
        <p:grpSpPr>
          <a:xfrm>
            <a:off x="9550579" y="6648442"/>
            <a:ext cx="1946831" cy="814089"/>
            <a:chOff x="0" y="0"/>
            <a:chExt cx="2200934" cy="920345"/>
          </a:xfrm>
        </p:grpSpPr>
        <p:sp>
          <p:nvSpPr>
            <p:cNvPr id="56" name="Freeform 56"/>
            <p:cNvSpPr/>
            <p:nvPr/>
          </p:nvSpPr>
          <p:spPr>
            <a:xfrm>
              <a:off x="0" y="0"/>
              <a:ext cx="2200934" cy="920345"/>
            </a:xfrm>
            <a:custGeom>
              <a:avLst/>
              <a:gdLst/>
              <a:ahLst/>
              <a:cxnLst/>
              <a:rect l="l" t="t" r="r" b="b"/>
              <a:pathLst>
                <a:path w="2200934" h="920345">
                  <a:moveTo>
                    <a:pt x="2076473" y="920345"/>
                  </a:moveTo>
                  <a:lnTo>
                    <a:pt x="124460" y="920345"/>
                  </a:lnTo>
                  <a:cubicBezTo>
                    <a:pt x="55880" y="920345"/>
                    <a:pt x="0" y="864465"/>
                    <a:pt x="0" y="795885"/>
                  </a:cubicBezTo>
                  <a:lnTo>
                    <a:pt x="0" y="124460"/>
                  </a:lnTo>
                  <a:cubicBezTo>
                    <a:pt x="0" y="55880"/>
                    <a:pt x="55880" y="0"/>
                    <a:pt x="124460" y="0"/>
                  </a:cubicBezTo>
                  <a:lnTo>
                    <a:pt x="2076474" y="0"/>
                  </a:lnTo>
                  <a:cubicBezTo>
                    <a:pt x="2145054" y="0"/>
                    <a:pt x="2200934" y="55880"/>
                    <a:pt x="2200934" y="124460"/>
                  </a:cubicBezTo>
                  <a:lnTo>
                    <a:pt x="2200934" y="795885"/>
                  </a:lnTo>
                  <a:cubicBezTo>
                    <a:pt x="2200934" y="864465"/>
                    <a:pt x="2145054" y="920345"/>
                    <a:pt x="2076474" y="920345"/>
                  </a:cubicBezTo>
                  <a:close/>
                </a:path>
              </a:pathLst>
            </a:custGeom>
            <a:solidFill>
              <a:srgbClr val="C0CFE1"/>
            </a:solidFill>
          </p:spPr>
        </p:sp>
      </p:grpSp>
      <p:sp>
        <p:nvSpPr>
          <p:cNvPr id="57" name="AutoShape 57"/>
          <p:cNvSpPr/>
          <p:nvPr/>
        </p:nvSpPr>
        <p:spPr>
          <a:xfrm flipV="1">
            <a:off x="10391858" y="4749499"/>
            <a:ext cx="0" cy="426559"/>
          </a:xfrm>
          <a:prstGeom prst="line">
            <a:avLst/>
          </a:prstGeom>
          <a:ln w="9525" cap="flat">
            <a:solidFill>
              <a:srgbClr val="000000"/>
            </a:solidFill>
            <a:prstDash val="solid"/>
            <a:headEnd type="oval" w="lg" len="lg"/>
            <a:tailEnd type="none" w="sm" len="sm"/>
          </a:ln>
        </p:spPr>
      </p:sp>
      <p:sp>
        <p:nvSpPr>
          <p:cNvPr id="58" name="AutoShape 58"/>
          <p:cNvSpPr/>
          <p:nvPr/>
        </p:nvSpPr>
        <p:spPr>
          <a:xfrm flipV="1">
            <a:off x="9205536" y="5171957"/>
            <a:ext cx="1212458" cy="4102"/>
          </a:xfrm>
          <a:prstGeom prst="line">
            <a:avLst/>
          </a:prstGeom>
          <a:ln w="9525" cap="flat">
            <a:solidFill>
              <a:srgbClr val="000000"/>
            </a:solidFill>
            <a:prstDash val="solid"/>
            <a:headEnd type="none" w="sm" len="sm"/>
            <a:tailEnd type="none" w="sm" len="sm"/>
          </a:ln>
        </p:spPr>
      </p:sp>
      <p:sp>
        <p:nvSpPr>
          <p:cNvPr id="59" name="AutoShape 59"/>
          <p:cNvSpPr/>
          <p:nvPr/>
        </p:nvSpPr>
        <p:spPr>
          <a:xfrm flipH="1" flipV="1">
            <a:off x="9209638" y="5176059"/>
            <a:ext cx="39" cy="3983384"/>
          </a:xfrm>
          <a:prstGeom prst="line">
            <a:avLst/>
          </a:prstGeom>
          <a:ln w="9525" cap="flat">
            <a:solidFill>
              <a:srgbClr val="000000"/>
            </a:solidFill>
            <a:prstDash val="solid"/>
            <a:headEnd type="none" w="sm" len="sm"/>
            <a:tailEnd type="none" w="sm" len="sm"/>
          </a:ln>
        </p:spPr>
      </p:sp>
      <p:sp>
        <p:nvSpPr>
          <p:cNvPr id="60" name="AutoShape 60"/>
          <p:cNvSpPr/>
          <p:nvPr/>
        </p:nvSpPr>
        <p:spPr>
          <a:xfrm flipH="1">
            <a:off x="9205536" y="5987130"/>
            <a:ext cx="430661" cy="4102"/>
          </a:xfrm>
          <a:prstGeom prst="line">
            <a:avLst/>
          </a:prstGeom>
          <a:ln w="9525" cap="flat">
            <a:solidFill>
              <a:srgbClr val="000000"/>
            </a:solidFill>
            <a:prstDash val="solid"/>
            <a:headEnd type="oval" w="lg" len="lg"/>
            <a:tailEnd type="none" w="sm" len="sm"/>
          </a:ln>
        </p:spPr>
      </p:sp>
      <p:sp>
        <p:nvSpPr>
          <p:cNvPr id="61" name="AutoShape 61"/>
          <p:cNvSpPr/>
          <p:nvPr/>
        </p:nvSpPr>
        <p:spPr>
          <a:xfrm flipH="1">
            <a:off x="9199010" y="7047284"/>
            <a:ext cx="430661" cy="4102"/>
          </a:xfrm>
          <a:prstGeom prst="line">
            <a:avLst/>
          </a:prstGeom>
          <a:ln w="9525" cap="flat">
            <a:solidFill>
              <a:srgbClr val="000000"/>
            </a:solidFill>
            <a:prstDash val="solid"/>
            <a:headEnd type="oval" w="lg" len="lg"/>
            <a:tailEnd type="none" w="sm" len="sm"/>
          </a:ln>
        </p:spPr>
      </p:sp>
      <p:grpSp>
        <p:nvGrpSpPr>
          <p:cNvPr id="62" name="Group 62"/>
          <p:cNvGrpSpPr/>
          <p:nvPr/>
        </p:nvGrpSpPr>
        <p:grpSpPr>
          <a:xfrm>
            <a:off x="9561246" y="7700420"/>
            <a:ext cx="1946831" cy="814089"/>
            <a:chOff x="0" y="0"/>
            <a:chExt cx="2200934" cy="920345"/>
          </a:xfrm>
        </p:grpSpPr>
        <p:sp>
          <p:nvSpPr>
            <p:cNvPr id="63" name="Freeform 63"/>
            <p:cNvSpPr/>
            <p:nvPr/>
          </p:nvSpPr>
          <p:spPr>
            <a:xfrm>
              <a:off x="0" y="0"/>
              <a:ext cx="2200934" cy="920345"/>
            </a:xfrm>
            <a:custGeom>
              <a:avLst/>
              <a:gdLst/>
              <a:ahLst/>
              <a:cxnLst/>
              <a:rect l="l" t="t" r="r" b="b"/>
              <a:pathLst>
                <a:path w="2200934" h="920345">
                  <a:moveTo>
                    <a:pt x="2076473" y="920345"/>
                  </a:moveTo>
                  <a:lnTo>
                    <a:pt x="124460" y="920345"/>
                  </a:lnTo>
                  <a:cubicBezTo>
                    <a:pt x="55880" y="920345"/>
                    <a:pt x="0" y="864465"/>
                    <a:pt x="0" y="795885"/>
                  </a:cubicBezTo>
                  <a:lnTo>
                    <a:pt x="0" y="124460"/>
                  </a:lnTo>
                  <a:cubicBezTo>
                    <a:pt x="0" y="55880"/>
                    <a:pt x="55880" y="0"/>
                    <a:pt x="124460" y="0"/>
                  </a:cubicBezTo>
                  <a:lnTo>
                    <a:pt x="2076474" y="0"/>
                  </a:lnTo>
                  <a:cubicBezTo>
                    <a:pt x="2145054" y="0"/>
                    <a:pt x="2200934" y="55880"/>
                    <a:pt x="2200934" y="124460"/>
                  </a:cubicBezTo>
                  <a:lnTo>
                    <a:pt x="2200934" y="795885"/>
                  </a:lnTo>
                  <a:cubicBezTo>
                    <a:pt x="2200934" y="864465"/>
                    <a:pt x="2145054" y="920345"/>
                    <a:pt x="2076474" y="920345"/>
                  </a:cubicBezTo>
                  <a:close/>
                </a:path>
              </a:pathLst>
            </a:custGeom>
            <a:solidFill>
              <a:srgbClr val="C0CFE1"/>
            </a:solidFill>
          </p:spPr>
        </p:sp>
      </p:grpSp>
      <p:sp>
        <p:nvSpPr>
          <p:cNvPr id="64" name="AutoShape 64"/>
          <p:cNvSpPr/>
          <p:nvPr/>
        </p:nvSpPr>
        <p:spPr>
          <a:xfrm flipH="1">
            <a:off x="9209677" y="8099262"/>
            <a:ext cx="430661" cy="4102"/>
          </a:xfrm>
          <a:prstGeom prst="line">
            <a:avLst/>
          </a:prstGeom>
          <a:ln w="9525" cap="flat">
            <a:solidFill>
              <a:srgbClr val="000000"/>
            </a:solidFill>
            <a:prstDash val="solid"/>
            <a:headEnd type="oval" w="lg" len="lg"/>
            <a:tailEnd type="none" w="sm" len="sm"/>
          </a:ln>
        </p:spPr>
      </p:sp>
      <p:grpSp>
        <p:nvGrpSpPr>
          <p:cNvPr id="65" name="Group 65"/>
          <p:cNvGrpSpPr/>
          <p:nvPr/>
        </p:nvGrpSpPr>
        <p:grpSpPr>
          <a:xfrm>
            <a:off x="9561285" y="8760601"/>
            <a:ext cx="1946831" cy="814089"/>
            <a:chOff x="0" y="0"/>
            <a:chExt cx="2200934" cy="920345"/>
          </a:xfrm>
        </p:grpSpPr>
        <p:sp>
          <p:nvSpPr>
            <p:cNvPr id="66" name="Freeform 66"/>
            <p:cNvSpPr/>
            <p:nvPr/>
          </p:nvSpPr>
          <p:spPr>
            <a:xfrm>
              <a:off x="0" y="0"/>
              <a:ext cx="2200934" cy="920345"/>
            </a:xfrm>
            <a:custGeom>
              <a:avLst/>
              <a:gdLst/>
              <a:ahLst/>
              <a:cxnLst/>
              <a:rect l="l" t="t" r="r" b="b"/>
              <a:pathLst>
                <a:path w="2200934" h="920345">
                  <a:moveTo>
                    <a:pt x="2076473" y="920345"/>
                  </a:moveTo>
                  <a:lnTo>
                    <a:pt x="124460" y="920345"/>
                  </a:lnTo>
                  <a:cubicBezTo>
                    <a:pt x="55880" y="920345"/>
                    <a:pt x="0" y="864465"/>
                    <a:pt x="0" y="795885"/>
                  </a:cubicBezTo>
                  <a:lnTo>
                    <a:pt x="0" y="124460"/>
                  </a:lnTo>
                  <a:cubicBezTo>
                    <a:pt x="0" y="55880"/>
                    <a:pt x="55880" y="0"/>
                    <a:pt x="124460" y="0"/>
                  </a:cubicBezTo>
                  <a:lnTo>
                    <a:pt x="2076474" y="0"/>
                  </a:lnTo>
                  <a:cubicBezTo>
                    <a:pt x="2145054" y="0"/>
                    <a:pt x="2200934" y="55880"/>
                    <a:pt x="2200934" y="124460"/>
                  </a:cubicBezTo>
                  <a:lnTo>
                    <a:pt x="2200934" y="795885"/>
                  </a:lnTo>
                  <a:cubicBezTo>
                    <a:pt x="2200934" y="864465"/>
                    <a:pt x="2145054" y="920345"/>
                    <a:pt x="2076474" y="920345"/>
                  </a:cubicBezTo>
                  <a:close/>
                </a:path>
              </a:pathLst>
            </a:custGeom>
            <a:solidFill>
              <a:srgbClr val="C0CFE1"/>
            </a:solidFill>
          </p:spPr>
        </p:sp>
      </p:grpSp>
      <p:sp>
        <p:nvSpPr>
          <p:cNvPr id="67" name="AutoShape 67"/>
          <p:cNvSpPr/>
          <p:nvPr/>
        </p:nvSpPr>
        <p:spPr>
          <a:xfrm flipH="1">
            <a:off x="9209716" y="9159443"/>
            <a:ext cx="430661" cy="4102"/>
          </a:xfrm>
          <a:prstGeom prst="line">
            <a:avLst/>
          </a:prstGeom>
          <a:ln w="9525" cap="flat">
            <a:solidFill>
              <a:srgbClr val="000000"/>
            </a:solidFill>
            <a:prstDash val="solid"/>
            <a:headEnd type="oval" w="lg" len="lg"/>
            <a:tailEnd type="none" w="sm" len="sm"/>
          </a:ln>
        </p:spPr>
      </p:sp>
      <p:grpSp>
        <p:nvGrpSpPr>
          <p:cNvPr id="68" name="Group 68"/>
          <p:cNvGrpSpPr/>
          <p:nvPr/>
        </p:nvGrpSpPr>
        <p:grpSpPr>
          <a:xfrm>
            <a:off x="12765696" y="3142988"/>
            <a:ext cx="2364439" cy="808676"/>
            <a:chOff x="0" y="0"/>
            <a:chExt cx="3152586" cy="1078235"/>
          </a:xfrm>
        </p:grpSpPr>
        <p:sp>
          <p:nvSpPr>
            <p:cNvPr id="69" name="AutoShape 69"/>
            <p:cNvSpPr/>
            <p:nvPr/>
          </p:nvSpPr>
          <p:spPr>
            <a:xfrm>
              <a:off x="7681" y="518442"/>
              <a:ext cx="3137223" cy="0"/>
            </a:xfrm>
            <a:prstGeom prst="line">
              <a:avLst/>
            </a:prstGeom>
            <a:ln w="15363" cap="flat">
              <a:solidFill>
                <a:srgbClr val="000000"/>
              </a:solidFill>
              <a:prstDash val="solid"/>
              <a:headEnd type="none" w="sm" len="sm"/>
              <a:tailEnd type="none" w="sm" len="sm"/>
            </a:ln>
          </p:spPr>
        </p:sp>
        <p:sp>
          <p:nvSpPr>
            <p:cNvPr id="70" name="AutoShape 70"/>
            <p:cNvSpPr/>
            <p:nvPr/>
          </p:nvSpPr>
          <p:spPr>
            <a:xfrm rot="5400000">
              <a:off x="1296396" y="272215"/>
              <a:ext cx="559793" cy="0"/>
            </a:xfrm>
            <a:prstGeom prst="line">
              <a:avLst/>
            </a:prstGeom>
            <a:ln w="15363" cap="flat">
              <a:solidFill>
                <a:srgbClr val="000000"/>
              </a:solidFill>
              <a:prstDash val="solid"/>
              <a:headEnd type="none" w="sm" len="sm"/>
              <a:tailEnd type="oval" w="lg" len="lg"/>
            </a:ln>
          </p:spPr>
        </p:sp>
        <p:sp>
          <p:nvSpPr>
            <p:cNvPr id="71" name="AutoShape 71"/>
            <p:cNvSpPr/>
            <p:nvPr/>
          </p:nvSpPr>
          <p:spPr>
            <a:xfrm rot="5400000">
              <a:off x="-272215" y="790657"/>
              <a:ext cx="559793" cy="0"/>
            </a:xfrm>
            <a:prstGeom prst="line">
              <a:avLst/>
            </a:prstGeom>
            <a:ln w="15363" cap="flat">
              <a:solidFill>
                <a:srgbClr val="000000"/>
              </a:solidFill>
              <a:prstDash val="solid"/>
              <a:headEnd type="none" w="sm" len="sm"/>
              <a:tailEnd type="oval" w="lg" len="lg"/>
            </a:ln>
          </p:spPr>
        </p:sp>
        <p:sp>
          <p:nvSpPr>
            <p:cNvPr id="72" name="AutoShape 72"/>
            <p:cNvSpPr/>
            <p:nvPr/>
          </p:nvSpPr>
          <p:spPr>
            <a:xfrm rot="5400000">
              <a:off x="2865008" y="790657"/>
              <a:ext cx="559793" cy="0"/>
            </a:xfrm>
            <a:prstGeom prst="line">
              <a:avLst/>
            </a:prstGeom>
            <a:ln w="15363" cap="flat">
              <a:solidFill>
                <a:srgbClr val="000000"/>
              </a:solidFill>
              <a:prstDash val="solid"/>
              <a:headEnd type="none" w="sm" len="sm"/>
              <a:tailEnd type="oval" w="lg" len="lg"/>
            </a:ln>
          </p:spPr>
        </p:sp>
      </p:grpSp>
      <p:grpSp>
        <p:nvGrpSpPr>
          <p:cNvPr id="73" name="Group 73"/>
          <p:cNvGrpSpPr/>
          <p:nvPr/>
        </p:nvGrpSpPr>
        <p:grpSpPr>
          <a:xfrm>
            <a:off x="11864846" y="3943835"/>
            <a:ext cx="1946831" cy="814089"/>
            <a:chOff x="0" y="0"/>
            <a:chExt cx="2200934" cy="920345"/>
          </a:xfrm>
        </p:grpSpPr>
        <p:sp>
          <p:nvSpPr>
            <p:cNvPr id="74" name="Freeform 74"/>
            <p:cNvSpPr/>
            <p:nvPr/>
          </p:nvSpPr>
          <p:spPr>
            <a:xfrm>
              <a:off x="0" y="0"/>
              <a:ext cx="2200934" cy="920345"/>
            </a:xfrm>
            <a:custGeom>
              <a:avLst/>
              <a:gdLst/>
              <a:ahLst/>
              <a:cxnLst/>
              <a:rect l="l" t="t" r="r" b="b"/>
              <a:pathLst>
                <a:path w="2200934" h="920345">
                  <a:moveTo>
                    <a:pt x="2076473" y="920345"/>
                  </a:moveTo>
                  <a:lnTo>
                    <a:pt x="124460" y="920345"/>
                  </a:lnTo>
                  <a:cubicBezTo>
                    <a:pt x="55880" y="920345"/>
                    <a:pt x="0" y="864465"/>
                    <a:pt x="0" y="795885"/>
                  </a:cubicBezTo>
                  <a:lnTo>
                    <a:pt x="0" y="124460"/>
                  </a:lnTo>
                  <a:cubicBezTo>
                    <a:pt x="0" y="55880"/>
                    <a:pt x="55880" y="0"/>
                    <a:pt x="124460" y="0"/>
                  </a:cubicBezTo>
                  <a:lnTo>
                    <a:pt x="2076474" y="0"/>
                  </a:lnTo>
                  <a:cubicBezTo>
                    <a:pt x="2145054" y="0"/>
                    <a:pt x="2200934" y="55880"/>
                    <a:pt x="2200934" y="124460"/>
                  </a:cubicBezTo>
                  <a:lnTo>
                    <a:pt x="2200934" y="795885"/>
                  </a:lnTo>
                  <a:cubicBezTo>
                    <a:pt x="2200934" y="864465"/>
                    <a:pt x="2145054" y="920345"/>
                    <a:pt x="2076474" y="920345"/>
                  </a:cubicBezTo>
                  <a:close/>
                </a:path>
              </a:pathLst>
            </a:custGeom>
            <a:solidFill>
              <a:srgbClr val="4A71F6">
                <a:alpha val="69804"/>
              </a:srgbClr>
            </a:solidFill>
          </p:spPr>
        </p:sp>
      </p:grpSp>
      <p:grpSp>
        <p:nvGrpSpPr>
          <p:cNvPr id="75" name="Group 75"/>
          <p:cNvGrpSpPr/>
          <p:nvPr/>
        </p:nvGrpSpPr>
        <p:grpSpPr>
          <a:xfrm>
            <a:off x="12001084" y="5588262"/>
            <a:ext cx="1946831" cy="814089"/>
            <a:chOff x="0" y="0"/>
            <a:chExt cx="2200934" cy="920345"/>
          </a:xfrm>
        </p:grpSpPr>
        <p:sp>
          <p:nvSpPr>
            <p:cNvPr id="76" name="Freeform 76"/>
            <p:cNvSpPr/>
            <p:nvPr/>
          </p:nvSpPr>
          <p:spPr>
            <a:xfrm>
              <a:off x="0" y="0"/>
              <a:ext cx="2200934" cy="920345"/>
            </a:xfrm>
            <a:custGeom>
              <a:avLst/>
              <a:gdLst/>
              <a:ahLst/>
              <a:cxnLst/>
              <a:rect l="l" t="t" r="r" b="b"/>
              <a:pathLst>
                <a:path w="2200934" h="920345">
                  <a:moveTo>
                    <a:pt x="2076473" y="920345"/>
                  </a:moveTo>
                  <a:lnTo>
                    <a:pt x="124460" y="920345"/>
                  </a:lnTo>
                  <a:cubicBezTo>
                    <a:pt x="55880" y="920345"/>
                    <a:pt x="0" y="864465"/>
                    <a:pt x="0" y="795885"/>
                  </a:cubicBezTo>
                  <a:lnTo>
                    <a:pt x="0" y="124460"/>
                  </a:lnTo>
                  <a:cubicBezTo>
                    <a:pt x="0" y="55880"/>
                    <a:pt x="55880" y="0"/>
                    <a:pt x="124460" y="0"/>
                  </a:cubicBezTo>
                  <a:lnTo>
                    <a:pt x="2076474" y="0"/>
                  </a:lnTo>
                  <a:cubicBezTo>
                    <a:pt x="2145054" y="0"/>
                    <a:pt x="2200934" y="55880"/>
                    <a:pt x="2200934" y="124460"/>
                  </a:cubicBezTo>
                  <a:lnTo>
                    <a:pt x="2200934" y="795885"/>
                  </a:lnTo>
                  <a:cubicBezTo>
                    <a:pt x="2200934" y="864465"/>
                    <a:pt x="2145054" y="920345"/>
                    <a:pt x="2076474" y="920345"/>
                  </a:cubicBezTo>
                  <a:close/>
                </a:path>
              </a:pathLst>
            </a:custGeom>
            <a:solidFill>
              <a:srgbClr val="C0CFE1"/>
            </a:solidFill>
          </p:spPr>
        </p:sp>
      </p:grpSp>
      <p:grpSp>
        <p:nvGrpSpPr>
          <p:cNvPr id="77" name="Group 77"/>
          <p:cNvGrpSpPr/>
          <p:nvPr/>
        </p:nvGrpSpPr>
        <p:grpSpPr>
          <a:xfrm>
            <a:off x="12001084" y="6648442"/>
            <a:ext cx="1946831" cy="814089"/>
            <a:chOff x="0" y="0"/>
            <a:chExt cx="2200934" cy="920345"/>
          </a:xfrm>
        </p:grpSpPr>
        <p:sp>
          <p:nvSpPr>
            <p:cNvPr id="78" name="Freeform 78"/>
            <p:cNvSpPr/>
            <p:nvPr/>
          </p:nvSpPr>
          <p:spPr>
            <a:xfrm>
              <a:off x="0" y="0"/>
              <a:ext cx="2200934" cy="920345"/>
            </a:xfrm>
            <a:custGeom>
              <a:avLst/>
              <a:gdLst/>
              <a:ahLst/>
              <a:cxnLst/>
              <a:rect l="l" t="t" r="r" b="b"/>
              <a:pathLst>
                <a:path w="2200934" h="920345">
                  <a:moveTo>
                    <a:pt x="2076473" y="920345"/>
                  </a:moveTo>
                  <a:lnTo>
                    <a:pt x="124460" y="920345"/>
                  </a:lnTo>
                  <a:cubicBezTo>
                    <a:pt x="55880" y="920345"/>
                    <a:pt x="0" y="864465"/>
                    <a:pt x="0" y="795885"/>
                  </a:cubicBezTo>
                  <a:lnTo>
                    <a:pt x="0" y="124460"/>
                  </a:lnTo>
                  <a:cubicBezTo>
                    <a:pt x="0" y="55880"/>
                    <a:pt x="55880" y="0"/>
                    <a:pt x="124460" y="0"/>
                  </a:cubicBezTo>
                  <a:lnTo>
                    <a:pt x="2076474" y="0"/>
                  </a:lnTo>
                  <a:cubicBezTo>
                    <a:pt x="2145054" y="0"/>
                    <a:pt x="2200934" y="55880"/>
                    <a:pt x="2200934" y="124460"/>
                  </a:cubicBezTo>
                  <a:lnTo>
                    <a:pt x="2200934" y="795885"/>
                  </a:lnTo>
                  <a:cubicBezTo>
                    <a:pt x="2200934" y="864465"/>
                    <a:pt x="2145054" y="920345"/>
                    <a:pt x="2076474" y="920345"/>
                  </a:cubicBezTo>
                  <a:close/>
                </a:path>
              </a:pathLst>
            </a:custGeom>
            <a:solidFill>
              <a:srgbClr val="C0CFE1"/>
            </a:solidFill>
          </p:spPr>
        </p:sp>
      </p:grpSp>
      <p:sp>
        <p:nvSpPr>
          <p:cNvPr id="79" name="AutoShape 79"/>
          <p:cNvSpPr/>
          <p:nvPr/>
        </p:nvSpPr>
        <p:spPr>
          <a:xfrm flipV="1">
            <a:off x="12842363" y="4749499"/>
            <a:ext cx="0" cy="426559"/>
          </a:xfrm>
          <a:prstGeom prst="line">
            <a:avLst/>
          </a:prstGeom>
          <a:ln w="9525" cap="flat">
            <a:solidFill>
              <a:srgbClr val="000000"/>
            </a:solidFill>
            <a:prstDash val="solid"/>
            <a:headEnd type="oval" w="lg" len="lg"/>
            <a:tailEnd type="none" w="sm" len="sm"/>
          </a:ln>
        </p:spPr>
      </p:sp>
      <p:sp>
        <p:nvSpPr>
          <p:cNvPr id="80" name="AutoShape 80"/>
          <p:cNvSpPr/>
          <p:nvPr/>
        </p:nvSpPr>
        <p:spPr>
          <a:xfrm flipV="1">
            <a:off x="11656041" y="5171957"/>
            <a:ext cx="1212458" cy="4102"/>
          </a:xfrm>
          <a:prstGeom prst="line">
            <a:avLst/>
          </a:prstGeom>
          <a:ln w="9525" cap="flat">
            <a:solidFill>
              <a:srgbClr val="000000"/>
            </a:solidFill>
            <a:prstDash val="solid"/>
            <a:headEnd type="none" w="sm" len="sm"/>
            <a:tailEnd type="none" w="sm" len="sm"/>
          </a:ln>
        </p:spPr>
      </p:sp>
      <p:sp>
        <p:nvSpPr>
          <p:cNvPr id="81" name="AutoShape 81"/>
          <p:cNvSpPr/>
          <p:nvPr/>
        </p:nvSpPr>
        <p:spPr>
          <a:xfrm flipV="1">
            <a:off x="11656041" y="5176059"/>
            <a:ext cx="4102" cy="1879428"/>
          </a:xfrm>
          <a:prstGeom prst="line">
            <a:avLst/>
          </a:prstGeom>
          <a:ln w="9525" cap="flat">
            <a:solidFill>
              <a:srgbClr val="000000"/>
            </a:solidFill>
            <a:prstDash val="solid"/>
            <a:headEnd type="none" w="sm" len="sm"/>
            <a:tailEnd type="none" w="sm" len="sm"/>
          </a:ln>
        </p:spPr>
      </p:sp>
      <p:sp>
        <p:nvSpPr>
          <p:cNvPr id="82" name="AutoShape 82"/>
          <p:cNvSpPr/>
          <p:nvPr/>
        </p:nvSpPr>
        <p:spPr>
          <a:xfrm flipH="1">
            <a:off x="11656041" y="5987130"/>
            <a:ext cx="430661" cy="4102"/>
          </a:xfrm>
          <a:prstGeom prst="line">
            <a:avLst/>
          </a:prstGeom>
          <a:ln w="9525" cap="flat">
            <a:solidFill>
              <a:srgbClr val="000000"/>
            </a:solidFill>
            <a:prstDash val="solid"/>
            <a:headEnd type="oval" w="lg" len="lg"/>
            <a:tailEnd type="none" w="sm" len="sm"/>
          </a:ln>
        </p:spPr>
      </p:sp>
      <p:sp>
        <p:nvSpPr>
          <p:cNvPr id="83" name="AutoShape 83"/>
          <p:cNvSpPr/>
          <p:nvPr/>
        </p:nvSpPr>
        <p:spPr>
          <a:xfrm flipH="1">
            <a:off x="11649515" y="7047284"/>
            <a:ext cx="430661" cy="4102"/>
          </a:xfrm>
          <a:prstGeom prst="line">
            <a:avLst/>
          </a:prstGeom>
          <a:ln w="9525" cap="flat">
            <a:solidFill>
              <a:srgbClr val="000000"/>
            </a:solidFill>
            <a:prstDash val="solid"/>
            <a:headEnd type="oval" w="lg" len="lg"/>
            <a:tailEnd type="none" w="sm" len="sm"/>
          </a:ln>
        </p:spPr>
      </p:sp>
      <p:grpSp>
        <p:nvGrpSpPr>
          <p:cNvPr id="84" name="Group 84"/>
          <p:cNvGrpSpPr/>
          <p:nvPr/>
        </p:nvGrpSpPr>
        <p:grpSpPr>
          <a:xfrm>
            <a:off x="14271374" y="3951665"/>
            <a:ext cx="1946831" cy="814089"/>
            <a:chOff x="0" y="0"/>
            <a:chExt cx="2200934" cy="920345"/>
          </a:xfrm>
        </p:grpSpPr>
        <p:sp>
          <p:nvSpPr>
            <p:cNvPr id="85" name="Freeform 85"/>
            <p:cNvSpPr/>
            <p:nvPr/>
          </p:nvSpPr>
          <p:spPr>
            <a:xfrm>
              <a:off x="0" y="0"/>
              <a:ext cx="2200934" cy="920345"/>
            </a:xfrm>
            <a:custGeom>
              <a:avLst/>
              <a:gdLst/>
              <a:ahLst/>
              <a:cxnLst/>
              <a:rect l="l" t="t" r="r" b="b"/>
              <a:pathLst>
                <a:path w="2200934" h="920345">
                  <a:moveTo>
                    <a:pt x="2076473" y="920345"/>
                  </a:moveTo>
                  <a:lnTo>
                    <a:pt x="124460" y="920345"/>
                  </a:lnTo>
                  <a:cubicBezTo>
                    <a:pt x="55880" y="920345"/>
                    <a:pt x="0" y="864465"/>
                    <a:pt x="0" y="795885"/>
                  </a:cubicBezTo>
                  <a:lnTo>
                    <a:pt x="0" y="124460"/>
                  </a:lnTo>
                  <a:cubicBezTo>
                    <a:pt x="0" y="55880"/>
                    <a:pt x="55880" y="0"/>
                    <a:pt x="124460" y="0"/>
                  </a:cubicBezTo>
                  <a:lnTo>
                    <a:pt x="2076474" y="0"/>
                  </a:lnTo>
                  <a:cubicBezTo>
                    <a:pt x="2145054" y="0"/>
                    <a:pt x="2200934" y="55880"/>
                    <a:pt x="2200934" y="124460"/>
                  </a:cubicBezTo>
                  <a:lnTo>
                    <a:pt x="2200934" y="795885"/>
                  </a:lnTo>
                  <a:cubicBezTo>
                    <a:pt x="2200934" y="864465"/>
                    <a:pt x="2145054" y="920345"/>
                    <a:pt x="2076474" y="920345"/>
                  </a:cubicBezTo>
                  <a:close/>
                </a:path>
              </a:pathLst>
            </a:custGeom>
            <a:solidFill>
              <a:srgbClr val="4A71F6">
                <a:alpha val="69804"/>
              </a:srgbClr>
            </a:solidFill>
          </p:spPr>
        </p:sp>
      </p:grpSp>
      <p:grpSp>
        <p:nvGrpSpPr>
          <p:cNvPr id="86" name="Group 86"/>
          <p:cNvGrpSpPr/>
          <p:nvPr/>
        </p:nvGrpSpPr>
        <p:grpSpPr>
          <a:xfrm>
            <a:off x="14447178" y="5612941"/>
            <a:ext cx="1946831" cy="814089"/>
            <a:chOff x="0" y="0"/>
            <a:chExt cx="2200934" cy="920345"/>
          </a:xfrm>
        </p:grpSpPr>
        <p:sp>
          <p:nvSpPr>
            <p:cNvPr id="87" name="Freeform 87"/>
            <p:cNvSpPr/>
            <p:nvPr/>
          </p:nvSpPr>
          <p:spPr>
            <a:xfrm>
              <a:off x="0" y="0"/>
              <a:ext cx="2200934" cy="920345"/>
            </a:xfrm>
            <a:custGeom>
              <a:avLst/>
              <a:gdLst/>
              <a:ahLst/>
              <a:cxnLst/>
              <a:rect l="l" t="t" r="r" b="b"/>
              <a:pathLst>
                <a:path w="2200934" h="920345">
                  <a:moveTo>
                    <a:pt x="2076473" y="920345"/>
                  </a:moveTo>
                  <a:lnTo>
                    <a:pt x="124460" y="920345"/>
                  </a:lnTo>
                  <a:cubicBezTo>
                    <a:pt x="55880" y="920345"/>
                    <a:pt x="0" y="864465"/>
                    <a:pt x="0" y="795885"/>
                  </a:cubicBezTo>
                  <a:lnTo>
                    <a:pt x="0" y="124460"/>
                  </a:lnTo>
                  <a:cubicBezTo>
                    <a:pt x="0" y="55880"/>
                    <a:pt x="55880" y="0"/>
                    <a:pt x="124460" y="0"/>
                  </a:cubicBezTo>
                  <a:lnTo>
                    <a:pt x="2076474" y="0"/>
                  </a:lnTo>
                  <a:cubicBezTo>
                    <a:pt x="2145054" y="0"/>
                    <a:pt x="2200934" y="55880"/>
                    <a:pt x="2200934" y="124460"/>
                  </a:cubicBezTo>
                  <a:lnTo>
                    <a:pt x="2200934" y="795885"/>
                  </a:lnTo>
                  <a:cubicBezTo>
                    <a:pt x="2200934" y="864465"/>
                    <a:pt x="2145054" y="920345"/>
                    <a:pt x="2076474" y="920345"/>
                  </a:cubicBezTo>
                  <a:close/>
                </a:path>
              </a:pathLst>
            </a:custGeom>
            <a:solidFill>
              <a:srgbClr val="C0CFE1"/>
            </a:solidFill>
          </p:spPr>
        </p:sp>
      </p:grpSp>
      <p:grpSp>
        <p:nvGrpSpPr>
          <p:cNvPr id="88" name="Group 88"/>
          <p:cNvGrpSpPr/>
          <p:nvPr/>
        </p:nvGrpSpPr>
        <p:grpSpPr>
          <a:xfrm>
            <a:off x="14447178" y="6673121"/>
            <a:ext cx="1946831" cy="814089"/>
            <a:chOff x="0" y="0"/>
            <a:chExt cx="2200934" cy="920345"/>
          </a:xfrm>
        </p:grpSpPr>
        <p:sp>
          <p:nvSpPr>
            <p:cNvPr id="89" name="Freeform 89"/>
            <p:cNvSpPr/>
            <p:nvPr/>
          </p:nvSpPr>
          <p:spPr>
            <a:xfrm>
              <a:off x="0" y="0"/>
              <a:ext cx="2200934" cy="920345"/>
            </a:xfrm>
            <a:custGeom>
              <a:avLst/>
              <a:gdLst/>
              <a:ahLst/>
              <a:cxnLst/>
              <a:rect l="l" t="t" r="r" b="b"/>
              <a:pathLst>
                <a:path w="2200934" h="920345">
                  <a:moveTo>
                    <a:pt x="2076473" y="920345"/>
                  </a:moveTo>
                  <a:lnTo>
                    <a:pt x="124460" y="920345"/>
                  </a:lnTo>
                  <a:cubicBezTo>
                    <a:pt x="55880" y="920345"/>
                    <a:pt x="0" y="864465"/>
                    <a:pt x="0" y="795885"/>
                  </a:cubicBezTo>
                  <a:lnTo>
                    <a:pt x="0" y="124460"/>
                  </a:lnTo>
                  <a:cubicBezTo>
                    <a:pt x="0" y="55880"/>
                    <a:pt x="55880" y="0"/>
                    <a:pt x="124460" y="0"/>
                  </a:cubicBezTo>
                  <a:lnTo>
                    <a:pt x="2076474" y="0"/>
                  </a:lnTo>
                  <a:cubicBezTo>
                    <a:pt x="2145054" y="0"/>
                    <a:pt x="2200934" y="55880"/>
                    <a:pt x="2200934" y="124460"/>
                  </a:cubicBezTo>
                  <a:lnTo>
                    <a:pt x="2200934" y="795885"/>
                  </a:lnTo>
                  <a:cubicBezTo>
                    <a:pt x="2200934" y="864465"/>
                    <a:pt x="2145054" y="920345"/>
                    <a:pt x="2076474" y="920345"/>
                  </a:cubicBezTo>
                  <a:close/>
                </a:path>
              </a:pathLst>
            </a:custGeom>
            <a:solidFill>
              <a:srgbClr val="C0CFE1"/>
            </a:solidFill>
          </p:spPr>
        </p:sp>
      </p:grpSp>
      <p:sp>
        <p:nvSpPr>
          <p:cNvPr id="90" name="AutoShape 90"/>
          <p:cNvSpPr/>
          <p:nvPr/>
        </p:nvSpPr>
        <p:spPr>
          <a:xfrm flipV="1">
            <a:off x="15288457" y="4774178"/>
            <a:ext cx="0" cy="426559"/>
          </a:xfrm>
          <a:prstGeom prst="line">
            <a:avLst/>
          </a:prstGeom>
          <a:ln w="9525" cap="flat">
            <a:solidFill>
              <a:srgbClr val="000000"/>
            </a:solidFill>
            <a:prstDash val="solid"/>
            <a:headEnd type="oval" w="lg" len="lg"/>
            <a:tailEnd type="none" w="sm" len="sm"/>
          </a:ln>
        </p:spPr>
      </p:sp>
      <p:sp>
        <p:nvSpPr>
          <p:cNvPr id="91" name="AutoShape 91"/>
          <p:cNvSpPr/>
          <p:nvPr/>
        </p:nvSpPr>
        <p:spPr>
          <a:xfrm flipV="1">
            <a:off x="14102136" y="5196636"/>
            <a:ext cx="1212458" cy="4102"/>
          </a:xfrm>
          <a:prstGeom prst="line">
            <a:avLst/>
          </a:prstGeom>
          <a:ln w="9525" cap="flat">
            <a:solidFill>
              <a:srgbClr val="000000"/>
            </a:solidFill>
            <a:prstDash val="solid"/>
            <a:headEnd type="none" w="sm" len="sm"/>
            <a:tailEnd type="none" w="sm" len="sm"/>
          </a:ln>
        </p:spPr>
      </p:sp>
      <p:sp>
        <p:nvSpPr>
          <p:cNvPr id="92" name="AutoShape 92"/>
          <p:cNvSpPr/>
          <p:nvPr/>
        </p:nvSpPr>
        <p:spPr>
          <a:xfrm flipH="1" flipV="1">
            <a:off x="14106237" y="5200737"/>
            <a:ext cx="39" cy="2923203"/>
          </a:xfrm>
          <a:prstGeom prst="line">
            <a:avLst/>
          </a:prstGeom>
          <a:ln w="9525" cap="flat">
            <a:solidFill>
              <a:srgbClr val="000000"/>
            </a:solidFill>
            <a:prstDash val="solid"/>
            <a:headEnd type="none" w="sm" len="sm"/>
            <a:tailEnd type="none" w="sm" len="sm"/>
          </a:ln>
        </p:spPr>
      </p:sp>
      <p:sp>
        <p:nvSpPr>
          <p:cNvPr id="93" name="AutoShape 93"/>
          <p:cNvSpPr/>
          <p:nvPr/>
        </p:nvSpPr>
        <p:spPr>
          <a:xfrm flipH="1">
            <a:off x="14102136" y="6011809"/>
            <a:ext cx="430661" cy="4102"/>
          </a:xfrm>
          <a:prstGeom prst="line">
            <a:avLst/>
          </a:prstGeom>
          <a:ln w="9525" cap="flat">
            <a:solidFill>
              <a:srgbClr val="000000"/>
            </a:solidFill>
            <a:prstDash val="solid"/>
            <a:headEnd type="oval" w="lg" len="lg"/>
            <a:tailEnd type="none" w="sm" len="sm"/>
          </a:ln>
        </p:spPr>
      </p:sp>
      <p:sp>
        <p:nvSpPr>
          <p:cNvPr id="94" name="AutoShape 94"/>
          <p:cNvSpPr/>
          <p:nvPr/>
        </p:nvSpPr>
        <p:spPr>
          <a:xfrm flipH="1">
            <a:off x="14095609" y="7071963"/>
            <a:ext cx="430661" cy="4102"/>
          </a:xfrm>
          <a:prstGeom prst="line">
            <a:avLst/>
          </a:prstGeom>
          <a:ln w="9525" cap="flat">
            <a:solidFill>
              <a:srgbClr val="000000"/>
            </a:solidFill>
            <a:prstDash val="solid"/>
            <a:headEnd type="oval" w="lg" len="lg"/>
            <a:tailEnd type="none" w="sm" len="sm"/>
          </a:ln>
        </p:spPr>
      </p:sp>
      <p:grpSp>
        <p:nvGrpSpPr>
          <p:cNvPr id="95" name="Group 95"/>
          <p:cNvGrpSpPr/>
          <p:nvPr/>
        </p:nvGrpSpPr>
        <p:grpSpPr>
          <a:xfrm>
            <a:off x="14457845" y="7725099"/>
            <a:ext cx="1946831" cy="814089"/>
            <a:chOff x="0" y="0"/>
            <a:chExt cx="2200934" cy="920345"/>
          </a:xfrm>
        </p:grpSpPr>
        <p:sp>
          <p:nvSpPr>
            <p:cNvPr id="96" name="Freeform 96"/>
            <p:cNvSpPr/>
            <p:nvPr/>
          </p:nvSpPr>
          <p:spPr>
            <a:xfrm>
              <a:off x="0" y="0"/>
              <a:ext cx="2200934" cy="920345"/>
            </a:xfrm>
            <a:custGeom>
              <a:avLst/>
              <a:gdLst/>
              <a:ahLst/>
              <a:cxnLst/>
              <a:rect l="l" t="t" r="r" b="b"/>
              <a:pathLst>
                <a:path w="2200934" h="920345">
                  <a:moveTo>
                    <a:pt x="2076473" y="920345"/>
                  </a:moveTo>
                  <a:lnTo>
                    <a:pt x="124460" y="920345"/>
                  </a:lnTo>
                  <a:cubicBezTo>
                    <a:pt x="55880" y="920345"/>
                    <a:pt x="0" y="864465"/>
                    <a:pt x="0" y="795885"/>
                  </a:cubicBezTo>
                  <a:lnTo>
                    <a:pt x="0" y="124460"/>
                  </a:lnTo>
                  <a:cubicBezTo>
                    <a:pt x="0" y="55880"/>
                    <a:pt x="55880" y="0"/>
                    <a:pt x="124460" y="0"/>
                  </a:cubicBezTo>
                  <a:lnTo>
                    <a:pt x="2076474" y="0"/>
                  </a:lnTo>
                  <a:cubicBezTo>
                    <a:pt x="2145054" y="0"/>
                    <a:pt x="2200934" y="55880"/>
                    <a:pt x="2200934" y="124460"/>
                  </a:cubicBezTo>
                  <a:lnTo>
                    <a:pt x="2200934" y="795885"/>
                  </a:lnTo>
                  <a:cubicBezTo>
                    <a:pt x="2200934" y="864465"/>
                    <a:pt x="2145054" y="920345"/>
                    <a:pt x="2076474" y="920345"/>
                  </a:cubicBezTo>
                  <a:close/>
                </a:path>
              </a:pathLst>
            </a:custGeom>
            <a:solidFill>
              <a:srgbClr val="C0CFE1"/>
            </a:solidFill>
          </p:spPr>
        </p:sp>
      </p:grpSp>
      <p:sp>
        <p:nvSpPr>
          <p:cNvPr id="97" name="AutoShape 97"/>
          <p:cNvSpPr/>
          <p:nvPr/>
        </p:nvSpPr>
        <p:spPr>
          <a:xfrm flipH="1">
            <a:off x="14106276" y="8123941"/>
            <a:ext cx="430661" cy="4102"/>
          </a:xfrm>
          <a:prstGeom prst="line">
            <a:avLst/>
          </a:prstGeom>
          <a:ln w="9525" cap="flat">
            <a:solidFill>
              <a:srgbClr val="000000"/>
            </a:solidFill>
            <a:prstDash val="solid"/>
            <a:headEnd type="oval" w="lg" len="lg"/>
            <a:tailEnd type="none" w="sm" len="sm"/>
          </a:ln>
        </p:spPr>
      </p:sp>
      <p:sp>
        <p:nvSpPr>
          <p:cNvPr id="98" name="TextBox 98"/>
          <p:cNvSpPr txBox="1"/>
          <p:nvPr/>
        </p:nvSpPr>
        <p:spPr>
          <a:xfrm>
            <a:off x="3611707" y="2380544"/>
            <a:ext cx="1292775" cy="601896"/>
          </a:xfrm>
          <a:prstGeom prst="rect">
            <a:avLst/>
          </a:prstGeom>
        </p:spPr>
        <p:txBody>
          <a:bodyPr wrap="square" lIns="0" tIns="0" rIns="0" bIns="0" rtlCol="0" anchor="t">
            <a:spAutoFit/>
          </a:bodyPr>
          <a:lstStyle/>
          <a:p>
            <a:pPr algn="ctr">
              <a:lnSpc>
                <a:spcPts val="5063"/>
              </a:lnSpc>
            </a:pPr>
            <a:r>
              <a:rPr lang="en-US" sz="3617" dirty="0">
                <a:solidFill>
                  <a:srgbClr val="000000"/>
                </a:solidFill>
                <a:latin typeface="Lexend Deca"/>
                <a:ea typeface="Lexend Deca"/>
                <a:cs typeface="Lexend Deca"/>
                <a:sym typeface="Lexend Deca"/>
              </a:rPr>
              <a:t>N &amp; S</a:t>
            </a:r>
          </a:p>
        </p:txBody>
      </p:sp>
      <p:sp>
        <p:nvSpPr>
          <p:cNvPr id="99" name="TextBox 99"/>
          <p:cNvSpPr txBox="1"/>
          <p:nvPr/>
        </p:nvSpPr>
        <p:spPr>
          <a:xfrm>
            <a:off x="8501556" y="2380544"/>
            <a:ext cx="1307690" cy="605114"/>
          </a:xfrm>
          <a:prstGeom prst="rect">
            <a:avLst/>
          </a:prstGeom>
        </p:spPr>
        <p:txBody>
          <a:bodyPr wrap="square" lIns="0" tIns="0" rIns="0" bIns="0" rtlCol="0" anchor="t">
            <a:spAutoFit/>
          </a:bodyPr>
          <a:lstStyle/>
          <a:p>
            <a:pPr algn="ctr">
              <a:lnSpc>
                <a:spcPts val="5063"/>
              </a:lnSpc>
            </a:pPr>
            <a:r>
              <a:rPr lang="en-US" sz="3617" dirty="0">
                <a:solidFill>
                  <a:srgbClr val="000000"/>
                </a:solidFill>
                <a:latin typeface="Lexend Deca"/>
                <a:ea typeface="Lexend Deca"/>
                <a:cs typeface="Lexend Deca"/>
                <a:sym typeface="Lexend Deca"/>
              </a:rPr>
              <a:t>P &amp; A</a:t>
            </a:r>
          </a:p>
        </p:txBody>
      </p:sp>
      <p:sp>
        <p:nvSpPr>
          <p:cNvPr id="100" name="TextBox 100"/>
          <p:cNvSpPr txBox="1"/>
          <p:nvPr/>
        </p:nvSpPr>
        <p:spPr>
          <a:xfrm>
            <a:off x="13646325" y="2404812"/>
            <a:ext cx="603181" cy="605114"/>
          </a:xfrm>
          <a:prstGeom prst="rect">
            <a:avLst/>
          </a:prstGeom>
        </p:spPr>
        <p:txBody>
          <a:bodyPr lIns="0" tIns="0" rIns="0" bIns="0" rtlCol="0" anchor="t">
            <a:spAutoFit/>
          </a:bodyPr>
          <a:lstStyle/>
          <a:p>
            <a:pPr algn="ctr">
              <a:lnSpc>
                <a:spcPts val="5063"/>
              </a:lnSpc>
            </a:pPr>
            <a:r>
              <a:rPr lang="en-US" sz="3617" dirty="0">
                <a:solidFill>
                  <a:srgbClr val="000000"/>
                </a:solidFill>
                <a:latin typeface="Lexend Deca"/>
                <a:ea typeface="Lexend Deca"/>
                <a:cs typeface="Lexend Deca"/>
                <a:sym typeface="Lexend Deca"/>
              </a:rPr>
              <a:t>PC</a:t>
            </a:r>
          </a:p>
        </p:txBody>
      </p:sp>
      <p:sp>
        <p:nvSpPr>
          <p:cNvPr id="101" name="TextBox 101"/>
          <p:cNvSpPr txBox="1"/>
          <p:nvPr/>
        </p:nvSpPr>
        <p:spPr>
          <a:xfrm>
            <a:off x="2043162" y="4125490"/>
            <a:ext cx="1627154" cy="370277"/>
          </a:xfrm>
          <a:prstGeom prst="rect">
            <a:avLst/>
          </a:prstGeom>
        </p:spPr>
        <p:txBody>
          <a:bodyPr lIns="0" tIns="0" rIns="0" bIns="0" rtlCol="0" anchor="t">
            <a:spAutoFit/>
          </a:bodyPr>
          <a:lstStyle/>
          <a:p>
            <a:pPr algn="ctr">
              <a:lnSpc>
                <a:spcPts val="3014"/>
              </a:lnSpc>
            </a:pPr>
            <a:r>
              <a:rPr lang="en-US" sz="2153">
                <a:solidFill>
                  <a:srgbClr val="000000"/>
                </a:solidFill>
                <a:latin typeface="Lexend Deca"/>
                <a:ea typeface="Lexend Deca"/>
                <a:cs typeface="Lexend Deca"/>
                <a:sym typeface="Lexend Deca"/>
              </a:rPr>
              <a:t>Networking </a:t>
            </a:r>
          </a:p>
        </p:txBody>
      </p:sp>
      <p:sp>
        <p:nvSpPr>
          <p:cNvPr id="102" name="TextBox 102"/>
          <p:cNvSpPr txBox="1"/>
          <p:nvPr/>
        </p:nvSpPr>
        <p:spPr>
          <a:xfrm>
            <a:off x="4885442" y="4125490"/>
            <a:ext cx="1064732" cy="370277"/>
          </a:xfrm>
          <a:prstGeom prst="rect">
            <a:avLst/>
          </a:prstGeom>
        </p:spPr>
        <p:txBody>
          <a:bodyPr lIns="0" tIns="0" rIns="0" bIns="0" rtlCol="0" anchor="t">
            <a:spAutoFit/>
          </a:bodyPr>
          <a:lstStyle/>
          <a:p>
            <a:pPr algn="ctr">
              <a:lnSpc>
                <a:spcPts val="3014"/>
              </a:lnSpc>
            </a:pPr>
            <a:r>
              <a:rPr lang="en-US" sz="2153">
                <a:solidFill>
                  <a:srgbClr val="000000"/>
                </a:solidFill>
                <a:latin typeface="Lexend Deca"/>
                <a:ea typeface="Lexend Deca"/>
                <a:cs typeface="Lexend Deca"/>
                <a:sym typeface="Lexend Deca"/>
              </a:rPr>
              <a:t>Storage</a:t>
            </a:r>
          </a:p>
        </p:txBody>
      </p:sp>
      <p:sp>
        <p:nvSpPr>
          <p:cNvPr id="103" name="TextBox 103"/>
          <p:cNvSpPr txBox="1"/>
          <p:nvPr/>
        </p:nvSpPr>
        <p:spPr>
          <a:xfrm>
            <a:off x="4904482" y="6637353"/>
            <a:ext cx="1411921" cy="755767"/>
          </a:xfrm>
          <a:prstGeom prst="rect">
            <a:avLst/>
          </a:prstGeom>
        </p:spPr>
        <p:txBody>
          <a:bodyPr lIns="0" tIns="0" rIns="0" bIns="0" rtlCol="0" anchor="t">
            <a:spAutoFit/>
          </a:bodyPr>
          <a:lstStyle/>
          <a:p>
            <a:pPr algn="ctr">
              <a:lnSpc>
                <a:spcPts val="3014"/>
              </a:lnSpc>
            </a:pPr>
            <a:r>
              <a:rPr lang="en-US" sz="2153">
                <a:solidFill>
                  <a:srgbClr val="000000"/>
                </a:solidFill>
                <a:latin typeface="Lexend Deca"/>
                <a:ea typeface="Lexend Deca"/>
                <a:cs typeface="Lexend Deca"/>
                <a:sym typeface="Lexend Deca"/>
              </a:rPr>
              <a:t>USB Flash </a:t>
            </a:r>
          </a:p>
          <a:p>
            <a:pPr marL="0" lvl="0" indent="0" algn="ctr">
              <a:lnSpc>
                <a:spcPts val="3014"/>
              </a:lnSpc>
              <a:spcBef>
                <a:spcPct val="0"/>
              </a:spcBef>
            </a:pPr>
            <a:r>
              <a:rPr lang="en-US" sz="2153" u="none" strike="noStrike">
                <a:solidFill>
                  <a:srgbClr val="000000"/>
                </a:solidFill>
                <a:latin typeface="Lexend Deca"/>
                <a:ea typeface="Lexend Deca"/>
                <a:cs typeface="Lexend Deca"/>
                <a:sym typeface="Lexend Deca"/>
              </a:rPr>
              <a:t>Drive  </a:t>
            </a:r>
          </a:p>
        </p:txBody>
      </p:sp>
      <p:sp>
        <p:nvSpPr>
          <p:cNvPr id="104" name="TextBox 104"/>
          <p:cNvSpPr txBox="1"/>
          <p:nvPr/>
        </p:nvSpPr>
        <p:spPr>
          <a:xfrm>
            <a:off x="2309053" y="5577172"/>
            <a:ext cx="1193161" cy="747618"/>
          </a:xfrm>
          <a:prstGeom prst="rect">
            <a:avLst/>
          </a:prstGeom>
        </p:spPr>
        <p:txBody>
          <a:bodyPr lIns="0" tIns="0" rIns="0" bIns="0" rtlCol="0" anchor="t">
            <a:spAutoFit/>
          </a:bodyPr>
          <a:lstStyle/>
          <a:p>
            <a:pPr algn="ctr">
              <a:lnSpc>
                <a:spcPts val="3014"/>
              </a:lnSpc>
            </a:pPr>
            <a:r>
              <a:rPr lang="en-US" sz="2153">
                <a:solidFill>
                  <a:srgbClr val="000000"/>
                </a:solidFill>
                <a:latin typeface="Lexend Deca"/>
                <a:ea typeface="Lexend Deca"/>
                <a:cs typeface="Lexend Deca"/>
                <a:sym typeface="Lexend Deca"/>
              </a:rPr>
              <a:t>Wifi</a:t>
            </a:r>
          </a:p>
          <a:p>
            <a:pPr marL="0" lvl="0" indent="0" algn="ctr">
              <a:lnSpc>
                <a:spcPts val="3014"/>
              </a:lnSpc>
              <a:spcBef>
                <a:spcPct val="0"/>
              </a:spcBef>
            </a:pPr>
            <a:r>
              <a:rPr lang="en-US" sz="2153">
                <a:solidFill>
                  <a:srgbClr val="000000"/>
                </a:solidFill>
                <a:latin typeface="Lexend Deca"/>
                <a:ea typeface="Lexend Deca"/>
                <a:cs typeface="Lexend Deca"/>
                <a:sym typeface="Lexend Deca"/>
              </a:rPr>
              <a:t>Extender</a:t>
            </a:r>
          </a:p>
        </p:txBody>
      </p:sp>
      <p:sp>
        <p:nvSpPr>
          <p:cNvPr id="105" name="TextBox 105"/>
          <p:cNvSpPr txBox="1"/>
          <p:nvPr/>
        </p:nvSpPr>
        <p:spPr>
          <a:xfrm>
            <a:off x="7036960" y="4080260"/>
            <a:ext cx="1627154" cy="354841"/>
          </a:xfrm>
          <a:prstGeom prst="rect">
            <a:avLst/>
          </a:prstGeom>
        </p:spPr>
        <p:txBody>
          <a:bodyPr wrap="square" lIns="0" tIns="0" rIns="0" bIns="0" rtlCol="0" anchor="t">
            <a:spAutoFit/>
          </a:bodyPr>
          <a:lstStyle/>
          <a:p>
            <a:pPr algn="ctr">
              <a:lnSpc>
                <a:spcPts val="3014"/>
              </a:lnSpc>
            </a:pPr>
            <a:r>
              <a:rPr lang="en-US" sz="2153" dirty="0">
                <a:solidFill>
                  <a:srgbClr val="000000"/>
                </a:solidFill>
                <a:latin typeface="Lexend Deca"/>
                <a:ea typeface="Lexend Deca"/>
                <a:cs typeface="Lexend Deca"/>
                <a:sym typeface="Lexend Deca"/>
              </a:rPr>
              <a:t>Accessories</a:t>
            </a:r>
          </a:p>
        </p:txBody>
      </p:sp>
      <p:sp>
        <p:nvSpPr>
          <p:cNvPr id="106" name="TextBox 106"/>
          <p:cNvSpPr txBox="1"/>
          <p:nvPr/>
        </p:nvSpPr>
        <p:spPr>
          <a:xfrm>
            <a:off x="9637960" y="4117066"/>
            <a:ext cx="1497828" cy="370277"/>
          </a:xfrm>
          <a:prstGeom prst="rect">
            <a:avLst/>
          </a:prstGeom>
        </p:spPr>
        <p:txBody>
          <a:bodyPr lIns="0" tIns="0" rIns="0" bIns="0" rtlCol="0" anchor="t">
            <a:spAutoFit/>
          </a:bodyPr>
          <a:lstStyle/>
          <a:p>
            <a:pPr algn="ctr">
              <a:lnSpc>
                <a:spcPts val="3014"/>
              </a:lnSpc>
            </a:pPr>
            <a:r>
              <a:rPr lang="en-US" sz="2153">
                <a:solidFill>
                  <a:srgbClr val="000000"/>
                </a:solidFill>
                <a:latin typeface="Lexend Deca"/>
                <a:ea typeface="Lexend Deca"/>
                <a:cs typeface="Lexend Deca"/>
                <a:sym typeface="Lexend Deca"/>
              </a:rPr>
              <a:t>Peripherals</a:t>
            </a:r>
          </a:p>
        </p:txBody>
      </p:sp>
      <p:sp>
        <p:nvSpPr>
          <p:cNvPr id="107" name="TextBox 107"/>
          <p:cNvSpPr txBox="1"/>
          <p:nvPr/>
        </p:nvSpPr>
        <p:spPr>
          <a:xfrm>
            <a:off x="7283285" y="5767835"/>
            <a:ext cx="1436647" cy="374352"/>
          </a:xfrm>
          <a:prstGeom prst="rect">
            <a:avLst/>
          </a:prstGeom>
        </p:spPr>
        <p:txBody>
          <a:bodyPr lIns="0" tIns="0" rIns="0" bIns="0" rtlCol="0" anchor="t">
            <a:spAutoFit/>
          </a:bodyPr>
          <a:lstStyle/>
          <a:p>
            <a:pPr marL="0" lvl="0" indent="0" algn="ctr">
              <a:lnSpc>
                <a:spcPts val="3014"/>
              </a:lnSpc>
              <a:spcBef>
                <a:spcPct val="0"/>
              </a:spcBef>
            </a:pPr>
            <a:r>
              <a:rPr lang="en-US" sz="2153">
                <a:solidFill>
                  <a:srgbClr val="000000"/>
                </a:solidFill>
                <a:latin typeface="Lexend Deca"/>
                <a:ea typeface="Lexend Deca"/>
                <a:cs typeface="Lexend Deca"/>
                <a:sym typeface="Lexend Deca"/>
              </a:rPr>
              <a:t>Batteries </a:t>
            </a:r>
            <a:r>
              <a:rPr lang="en-US" sz="2153" u="none" strike="noStrike">
                <a:solidFill>
                  <a:srgbClr val="000000"/>
                </a:solidFill>
                <a:latin typeface="Lexend Deca"/>
                <a:ea typeface="Lexend Deca"/>
                <a:cs typeface="Lexend Deca"/>
                <a:sym typeface="Lexend Deca"/>
              </a:rPr>
              <a:t>  </a:t>
            </a:r>
          </a:p>
        </p:txBody>
      </p:sp>
      <p:sp>
        <p:nvSpPr>
          <p:cNvPr id="108" name="TextBox 108"/>
          <p:cNvSpPr txBox="1"/>
          <p:nvPr/>
        </p:nvSpPr>
        <p:spPr>
          <a:xfrm>
            <a:off x="7287088" y="6828060"/>
            <a:ext cx="1316187" cy="374352"/>
          </a:xfrm>
          <a:prstGeom prst="rect">
            <a:avLst/>
          </a:prstGeom>
        </p:spPr>
        <p:txBody>
          <a:bodyPr lIns="0" tIns="0" rIns="0" bIns="0" rtlCol="0" anchor="t">
            <a:spAutoFit/>
          </a:bodyPr>
          <a:lstStyle/>
          <a:p>
            <a:pPr marL="0" lvl="0" indent="0" algn="ctr">
              <a:lnSpc>
                <a:spcPts val="3014"/>
              </a:lnSpc>
              <a:spcBef>
                <a:spcPct val="0"/>
              </a:spcBef>
            </a:pPr>
            <a:r>
              <a:rPr lang="en-US" sz="2153">
                <a:solidFill>
                  <a:srgbClr val="000000"/>
                </a:solidFill>
                <a:latin typeface="Lexend Deca"/>
                <a:ea typeface="Lexend Deca"/>
                <a:cs typeface="Lexend Deca"/>
                <a:sym typeface="Lexend Deca"/>
              </a:rPr>
              <a:t>Keyboard</a:t>
            </a:r>
          </a:p>
        </p:txBody>
      </p:sp>
      <p:sp>
        <p:nvSpPr>
          <p:cNvPr id="109" name="TextBox 109"/>
          <p:cNvSpPr txBox="1"/>
          <p:nvPr/>
        </p:nvSpPr>
        <p:spPr>
          <a:xfrm>
            <a:off x="7532828" y="7880260"/>
            <a:ext cx="937561" cy="374352"/>
          </a:xfrm>
          <a:prstGeom prst="rect">
            <a:avLst/>
          </a:prstGeom>
        </p:spPr>
        <p:txBody>
          <a:bodyPr lIns="0" tIns="0" rIns="0" bIns="0" rtlCol="0" anchor="t">
            <a:spAutoFit/>
          </a:bodyPr>
          <a:lstStyle/>
          <a:p>
            <a:pPr marL="0" lvl="0" indent="0" algn="ctr">
              <a:lnSpc>
                <a:spcPts val="3014"/>
              </a:lnSpc>
              <a:spcBef>
                <a:spcPct val="0"/>
              </a:spcBef>
            </a:pPr>
            <a:r>
              <a:rPr lang="en-US" sz="2153">
                <a:solidFill>
                  <a:srgbClr val="000000"/>
                </a:solidFill>
                <a:latin typeface="Lexend Deca"/>
                <a:ea typeface="Lexend Deca"/>
                <a:cs typeface="Lexend Deca"/>
                <a:sym typeface="Lexend Deca"/>
              </a:rPr>
              <a:t>Mouse </a:t>
            </a:r>
          </a:p>
        </p:txBody>
      </p:sp>
      <p:sp>
        <p:nvSpPr>
          <p:cNvPr id="110" name="TextBox 110"/>
          <p:cNvSpPr txBox="1"/>
          <p:nvPr/>
        </p:nvSpPr>
        <p:spPr>
          <a:xfrm>
            <a:off x="9675759" y="6819857"/>
            <a:ext cx="1766455" cy="374352"/>
          </a:xfrm>
          <a:prstGeom prst="rect">
            <a:avLst/>
          </a:prstGeom>
        </p:spPr>
        <p:txBody>
          <a:bodyPr lIns="0" tIns="0" rIns="0" bIns="0" rtlCol="0" anchor="t">
            <a:spAutoFit/>
          </a:bodyPr>
          <a:lstStyle/>
          <a:p>
            <a:pPr marL="0" lvl="0" indent="0" algn="ctr">
              <a:lnSpc>
                <a:spcPts val="3014"/>
              </a:lnSpc>
              <a:spcBef>
                <a:spcPct val="0"/>
              </a:spcBef>
            </a:pPr>
            <a:r>
              <a:rPr lang="en-US" sz="2153">
                <a:solidFill>
                  <a:srgbClr val="000000"/>
                </a:solidFill>
                <a:latin typeface="Lexend Deca"/>
                <a:ea typeface="Lexend Deca"/>
                <a:cs typeface="Lexend Deca"/>
                <a:sym typeface="Lexend Deca"/>
              </a:rPr>
              <a:t>Internal HDD</a:t>
            </a:r>
          </a:p>
        </p:txBody>
      </p:sp>
      <p:sp>
        <p:nvSpPr>
          <p:cNvPr id="111" name="TextBox 111"/>
          <p:cNvSpPr txBox="1"/>
          <p:nvPr/>
        </p:nvSpPr>
        <p:spPr>
          <a:xfrm>
            <a:off x="9695072" y="7849669"/>
            <a:ext cx="1829982" cy="374352"/>
          </a:xfrm>
          <a:prstGeom prst="rect">
            <a:avLst/>
          </a:prstGeom>
        </p:spPr>
        <p:txBody>
          <a:bodyPr lIns="0" tIns="0" rIns="0" bIns="0" rtlCol="0" anchor="t">
            <a:spAutoFit/>
          </a:bodyPr>
          <a:lstStyle/>
          <a:p>
            <a:pPr marL="0" lvl="0" indent="0" algn="ctr">
              <a:lnSpc>
                <a:spcPts val="3014"/>
              </a:lnSpc>
              <a:spcBef>
                <a:spcPct val="0"/>
              </a:spcBef>
            </a:pPr>
            <a:r>
              <a:rPr lang="en-US" sz="2153">
                <a:solidFill>
                  <a:srgbClr val="000000"/>
                </a:solidFill>
                <a:latin typeface="Lexend Deca"/>
                <a:ea typeface="Lexend Deca"/>
                <a:cs typeface="Lexend Deca"/>
                <a:sym typeface="Lexend Deca"/>
              </a:rPr>
              <a:t>MotherBoard </a:t>
            </a:r>
          </a:p>
        </p:txBody>
      </p:sp>
      <p:sp>
        <p:nvSpPr>
          <p:cNvPr id="112" name="TextBox 112"/>
          <p:cNvSpPr txBox="1"/>
          <p:nvPr/>
        </p:nvSpPr>
        <p:spPr>
          <a:xfrm>
            <a:off x="9809284" y="8948454"/>
            <a:ext cx="1632929" cy="354841"/>
          </a:xfrm>
          <a:prstGeom prst="rect">
            <a:avLst/>
          </a:prstGeom>
        </p:spPr>
        <p:txBody>
          <a:bodyPr wrap="square" lIns="0" tIns="0" rIns="0" bIns="0" rtlCol="0" anchor="t">
            <a:spAutoFit/>
          </a:bodyPr>
          <a:lstStyle/>
          <a:p>
            <a:pPr marL="0" lvl="0" indent="0" algn="ctr">
              <a:lnSpc>
                <a:spcPts val="3014"/>
              </a:lnSpc>
              <a:spcBef>
                <a:spcPct val="0"/>
              </a:spcBef>
            </a:pPr>
            <a:r>
              <a:rPr lang="en-US" sz="2153" dirty="0">
                <a:solidFill>
                  <a:srgbClr val="000000"/>
                </a:solidFill>
                <a:latin typeface="Lexend Deca"/>
                <a:ea typeface="Lexend Deca"/>
                <a:cs typeface="Lexend Deca"/>
                <a:sym typeface="Lexend Deca"/>
              </a:rPr>
              <a:t>Processors</a:t>
            </a:r>
          </a:p>
        </p:txBody>
      </p:sp>
      <p:sp>
        <p:nvSpPr>
          <p:cNvPr id="113" name="TextBox 113"/>
          <p:cNvSpPr txBox="1"/>
          <p:nvPr/>
        </p:nvSpPr>
        <p:spPr>
          <a:xfrm>
            <a:off x="12289938" y="4141928"/>
            <a:ext cx="1212456" cy="354841"/>
          </a:xfrm>
          <a:prstGeom prst="rect">
            <a:avLst/>
          </a:prstGeom>
        </p:spPr>
        <p:txBody>
          <a:bodyPr wrap="square" lIns="0" tIns="0" rIns="0" bIns="0" rtlCol="0" anchor="t">
            <a:spAutoFit/>
          </a:bodyPr>
          <a:lstStyle/>
          <a:p>
            <a:pPr algn="ctr">
              <a:lnSpc>
                <a:spcPts val="3014"/>
              </a:lnSpc>
            </a:pPr>
            <a:r>
              <a:rPr lang="en-US" sz="2153" dirty="0">
                <a:solidFill>
                  <a:srgbClr val="000000"/>
                </a:solidFill>
                <a:latin typeface="Lexend Deca"/>
                <a:ea typeface="Lexend Deca"/>
                <a:cs typeface="Lexend Deca"/>
                <a:sym typeface="Lexend Deca"/>
              </a:rPr>
              <a:t>Desktop</a:t>
            </a:r>
          </a:p>
        </p:txBody>
      </p:sp>
      <p:sp>
        <p:nvSpPr>
          <p:cNvPr id="114" name="TextBox 114"/>
          <p:cNvSpPr txBox="1"/>
          <p:nvPr/>
        </p:nvSpPr>
        <p:spPr>
          <a:xfrm>
            <a:off x="12402757" y="5593610"/>
            <a:ext cx="1394205" cy="739561"/>
          </a:xfrm>
          <a:prstGeom prst="rect">
            <a:avLst/>
          </a:prstGeom>
        </p:spPr>
        <p:txBody>
          <a:bodyPr wrap="square" lIns="0" tIns="0" rIns="0" bIns="0" rtlCol="0" anchor="t">
            <a:spAutoFit/>
          </a:bodyPr>
          <a:lstStyle/>
          <a:p>
            <a:pPr algn="ctr">
              <a:lnSpc>
                <a:spcPts val="3014"/>
              </a:lnSpc>
            </a:pPr>
            <a:r>
              <a:rPr lang="en-US" sz="2153" dirty="0">
                <a:solidFill>
                  <a:srgbClr val="000000"/>
                </a:solidFill>
                <a:latin typeface="Lexend Deca"/>
                <a:ea typeface="Lexend Deca"/>
                <a:cs typeface="Lexend Deca"/>
                <a:sym typeface="Lexend Deca"/>
              </a:rPr>
              <a:t>Business</a:t>
            </a:r>
          </a:p>
          <a:p>
            <a:pPr marL="0" lvl="0" indent="0" algn="ctr">
              <a:lnSpc>
                <a:spcPts val="3014"/>
              </a:lnSpc>
              <a:spcBef>
                <a:spcPct val="0"/>
              </a:spcBef>
            </a:pPr>
            <a:r>
              <a:rPr lang="en-US" sz="2153" dirty="0">
                <a:solidFill>
                  <a:srgbClr val="000000"/>
                </a:solidFill>
                <a:latin typeface="Lexend Deca"/>
                <a:ea typeface="Lexend Deca"/>
                <a:cs typeface="Lexend Deca"/>
                <a:sym typeface="Lexend Deca"/>
              </a:rPr>
              <a:t>Laptop</a:t>
            </a:r>
          </a:p>
        </p:txBody>
      </p:sp>
      <p:sp>
        <p:nvSpPr>
          <p:cNvPr id="115" name="TextBox 115"/>
          <p:cNvSpPr txBox="1"/>
          <p:nvPr/>
        </p:nvSpPr>
        <p:spPr>
          <a:xfrm>
            <a:off x="12457378" y="6653791"/>
            <a:ext cx="1147036" cy="755767"/>
          </a:xfrm>
          <a:prstGeom prst="rect">
            <a:avLst/>
          </a:prstGeom>
        </p:spPr>
        <p:txBody>
          <a:bodyPr lIns="0" tIns="0" rIns="0" bIns="0" rtlCol="0" anchor="t">
            <a:spAutoFit/>
          </a:bodyPr>
          <a:lstStyle/>
          <a:p>
            <a:pPr algn="ctr">
              <a:lnSpc>
                <a:spcPts val="3014"/>
              </a:lnSpc>
            </a:pPr>
            <a:r>
              <a:rPr lang="en-US" sz="2153">
                <a:solidFill>
                  <a:srgbClr val="000000"/>
                </a:solidFill>
                <a:latin typeface="Lexend Deca"/>
                <a:ea typeface="Lexend Deca"/>
                <a:cs typeface="Lexend Deca"/>
                <a:sym typeface="Lexend Deca"/>
              </a:rPr>
              <a:t>Personal</a:t>
            </a:r>
          </a:p>
          <a:p>
            <a:pPr marL="0" lvl="0" indent="0" algn="ctr">
              <a:lnSpc>
                <a:spcPts val="3014"/>
              </a:lnSpc>
              <a:spcBef>
                <a:spcPct val="0"/>
              </a:spcBef>
            </a:pPr>
            <a:r>
              <a:rPr lang="en-US" sz="2153">
                <a:solidFill>
                  <a:srgbClr val="000000"/>
                </a:solidFill>
                <a:latin typeface="Lexend Deca"/>
                <a:ea typeface="Lexend Deca"/>
                <a:cs typeface="Lexend Deca"/>
                <a:sym typeface="Lexend Deca"/>
              </a:rPr>
              <a:t>Laptop</a:t>
            </a:r>
          </a:p>
        </p:txBody>
      </p:sp>
      <p:sp>
        <p:nvSpPr>
          <p:cNvPr id="116" name="TextBox 116"/>
          <p:cNvSpPr txBox="1"/>
          <p:nvPr/>
        </p:nvSpPr>
        <p:spPr>
          <a:xfrm>
            <a:off x="14589180" y="4149758"/>
            <a:ext cx="1404932" cy="354841"/>
          </a:xfrm>
          <a:prstGeom prst="rect">
            <a:avLst/>
          </a:prstGeom>
        </p:spPr>
        <p:txBody>
          <a:bodyPr wrap="square" lIns="0" tIns="0" rIns="0" bIns="0" rtlCol="0" anchor="t">
            <a:spAutoFit/>
          </a:bodyPr>
          <a:lstStyle/>
          <a:p>
            <a:pPr algn="ctr">
              <a:lnSpc>
                <a:spcPts val="3014"/>
              </a:lnSpc>
            </a:pPr>
            <a:r>
              <a:rPr lang="en-US" sz="2153" dirty="0">
                <a:solidFill>
                  <a:srgbClr val="000000"/>
                </a:solidFill>
                <a:latin typeface="Lexend Deca"/>
                <a:ea typeface="Lexend Deca"/>
                <a:cs typeface="Lexend Deca"/>
                <a:sym typeface="Lexend Deca"/>
              </a:rPr>
              <a:t>Notebook</a:t>
            </a:r>
          </a:p>
        </p:txBody>
      </p:sp>
      <p:sp>
        <p:nvSpPr>
          <p:cNvPr id="117" name="TextBox 117"/>
          <p:cNvSpPr txBox="1"/>
          <p:nvPr/>
        </p:nvSpPr>
        <p:spPr>
          <a:xfrm>
            <a:off x="14751093" y="6678470"/>
            <a:ext cx="1127001" cy="755767"/>
          </a:xfrm>
          <a:prstGeom prst="rect">
            <a:avLst/>
          </a:prstGeom>
        </p:spPr>
        <p:txBody>
          <a:bodyPr lIns="0" tIns="0" rIns="0" bIns="0" rtlCol="0" anchor="t">
            <a:spAutoFit/>
          </a:bodyPr>
          <a:lstStyle/>
          <a:p>
            <a:pPr algn="ctr">
              <a:lnSpc>
                <a:spcPts val="3014"/>
              </a:lnSpc>
            </a:pPr>
            <a:r>
              <a:rPr lang="en-US" sz="2153">
                <a:solidFill>
                  <a:srgbClr val="000000"/>
                </a:solidFill>
                <a:latin typeface="Lexend Deca"/>
                <a:ea typeface="Lexend Deca"/>
                <a:cs typeface="Lexend Deca"/>
                <a:sym typeface="Lexend Deca"/>
              </a:rPr>
              <a:t>Gaming </a:t>
            </a:r>
          </a:p>
          <a:p>
            <a:pPr marL="0" lvl="0" indent="0" algn="ctr">
              <a:lnSpc>
                <a:spcPts val="3014"/>
              </a:lnSpc>
              <a:spcBef>
                <a:spcPct val="0"/>
              </a:spcBef>
            </a:pPr>
            <a:r>
              <a:rPr lang="en-US" sz="2153">
                <a:solidFill>
                  <a:srgbClr val="000000"/>
                </a:solidFill>
                <a:latin typeface="Lexend Deca"/>
                <a:ea typeface="Lexend Deca"/>
                <a:cs typeface="Lexend Deca"/>
                <a:sym typeface="Lexend Deca"/>
              </a:rPr>
              <a:t>Laptop</a:t>
            </a:r>
          </a:p>
        </p:txBody>
      </p:sp>
      <p:sp>
        <p:nvSpPr>
          <p:cNvPr id="118" name="TextBox 118"/>
          <p:cNvSpPr txBox="1"/>
          <p:nvPr/>
        </p:nvSpPr>
        <p:spPr>
          <a:xfrm>
            <a:off x="14847076" y="7730447"/>
            <a:ext cx="1147036" cy="755767"/>
          </a:xfrm>
          <a:prstGeom prst="rect">
            <a:avLst/>
          </a:prstGeom>
        </p:spPr>
        <p:txBody>
          <a:bodyPr lIns="0" tIns="0" rIns="0" bIns="0" rtlCol="0" anchor="t">
            <a:spAutoFit/>
          </a:bodyPr>
          <a:lstStyle/>
          <a:p>
            <a:pPr algn="ctr">
              <a:lnSpc>
                <a:spcPts val="3014"/>
              </a:lnSpc>
            </a:pPr>
            <a:r>
              <a:rPr lang="en-US" sz="2153">
                <a:solidFill>
                  <a:srgbClr val="000000"/>
                </a:solidFill>
                <a:latin typeface="Lexend Deca"/>
                <a:ea typeface="Lexend Deca"/>
                <a:cs typeface="Lexend Deca"/>
                <a:sym typeface="Lexend Deca"/>
              </a:rPr>
              <a:t>Personal</a:t>
            </a:r>
          </a:p>
          <a:p>
            <a:pPr marL="0" lvl="0" indent="0" algn="ctr">
              <a:lnSpc>
                <a:spcPts val="3014"/>
              </a:lnSpc>
              <a:spcBef>
                <a:spcPct val="0"/>
              </a:spcBef>
            </a:pPr>
            <a:r>
              <a:rPr lang="en-US" sz="2153">
                <a:solidFill>
                  <a:srgbClr val="000000"/>
                </a:solidFill>
                <a:latin typeface="Lexend Deca"/>
                <a:ea typeface="Lexend Deca"/>
                <a:cs typeface="Lexend Deca"/>
                <a:sym typeface="Lexend Deca"/>
              </a:rPr>
              <a:t>Laptop</a:t>
            </a:r>
          </a:p>
        </p:txBody>
      </p:sp>
      <p:sp>
        <p:nvSpPr>
          <p:cNvPr id="119" name="TextBox 119"/>
          <p:cNvSpPr txBox="1"/>
          <p:nvPr/>
        </p:nvSpPr>
        <p:spPr>
          <a:xfrm>
            <a:off x="14742851" y="5614214"/>
            <a:ext cx="1249446" cy="768046"/>
          </a:xfrm>
          <a:prstGeom prst="rect">
            <a:avLst/>
          </a:prstGeom>
        </p:spPr>
        <p:txBody>
          <a:bodyPr wrap="square" lIns="0" tIns="0" rIns="0" bIns="0" rtlCol="0" anchor="t">
            <a:spAutoFit/>
          </a:bodyPr>
          <a:lstStyle/>
          <a:p>
            <a:pPr algn="ctr">
              <a:lnSpc>
                <a:spcPts val="3014"/>
              </a:lnSpc>
            </a:pPr>
            <a:r>
              <a:rPr lang="en-US" sz="2153" dirty="0">
                <a:solidFill>
                  <a:srgbClr val="000000"/>
                </a:solidFill>
                <a:latin typeface="Lexend Deca"/>
                <a:ea typeface="Lexend Deca"/>
                <a:cs typeface="Lexend Deca"/>
                <a:sym typeface="Lexend Deca"/>
              </a:rPr>
              <a:t>Business</a:t>
            </a:r>
          </a:p>
          <a:p>
            <a:pPr marL="0" lvl="0" indent="0" algn="ctr">
              <a:lnSpc>
                <a:spcPts val="3014"/>
              </a:lnSpc>
              <a:spcBef>
                <a:spcPct val="0"/>
              </a:spcBef>
            </a:pPr>
            <a:r>
              <a:rPr lang="en-US" sz="2153" dirty="0">
                <a:solidFill>
                  <a:srgbClr val="000000"/>
                </a:solidFill>
                <a:latin typeface="Lexend Deca"/>
                <a:ea typeface="Lexend Deca"/>
                <a:cs typeface="Lexend Deca"/>
                <a:sym typeface="Lexend Deca"/>
              </a:rPr>
              <a:t>Laptop</a:t>
            </a:r>
          </a:p>
        </p:txBody>
      </p:sp>
      <p:sp>
        <p:nvSpPr>
          <p:cNvPr id="120" name="TextBox 120"/>
          <p:cNvSpPr txBox="1"/>
          <p:nvPr/>
        </p:nvSpPr>
        <p:spPr>
          <a:xfrm>
            <a:off x="3973711" y="612992"/>
            <a:ext cx="10340578" cy="777239"/>
          </a:xfrm>
          <a:prstGeom prst="rect">
            <a:avLst/>
          </a:prstGeom>
        </p:spPr>
        <p:txBody>
          <a:bodyPr lIns="0" tIns="0" rIns="0" bIns="0" rtlCol="0" anchor="t">
            <a:spAutoFit/>
          </a:bodyPr>
          <a:lstStyle/>
          <a:p>
            <a:pPr marL="0" lvl="0" indent="0" algn="l">
              <a:lnSpc>
                <a:spcPts val="6240"/>
              </a:lnSpc>
              <a:spcBef>
                <a:spcPct val="0"/>
              </a:spcBef>
            </a:pPr>
            <a:r>
              <a:rPr lang="en-US" sz="4800" b="1" u="none" strike="noStrike">
                <a:solidFill>
                  <a:srgbClr val="000001"/>
                </a:solidFill>
                <a:latin typeface="Klein Bold"/>
                <a:ea typeface="Klein Bold"/>
                <a:cs typeface="Klein Bold"/>
                <a:sym typeface="Klein Bold"/>
              </a:rPr>
              <a:t>Atliq’s Product </a:t>
            </a:r>
            <a:r>
              <a:rPr lang="en-US" sz="4800" b="1" u="none" strike="noStrike">
                <a:solidFill>
                  <a:srgbClr val="718BAB"/>
                </a:solidFill>
                <a:latin typeface="Klein Bold"/>
                <a:ea typeface="Klein Bold"/>
                <a:cs typeface="Klein Bold"/>
                <a:sym typeface="Klein Bold"/>
              </a:rPr>
              <a:t>structure diagram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DBEF32CF-A44B-AD81-FBF1-0F612CA159D3}"/>
              </a:ext>
            </a:extLst>
          </p:cNvPr>
          <p:cNvSpPr/>
          <p:nvPr/>
        </p:nvSpPr>
        <p:spPr>
          <a:xfrm>
            <a:off x="0" y="-1"/>
            <a:ext cx="8817382" cy="10287001"/>
          </a:xfrm>
          <a:custGeom>
            <a:avLst/>
            <a:gdLst/>
            <a:ahLst/>
            <a:cxnLst/>
            <a:rect l="l" t="t" r="r" b="b"/>
            <a:pathLst>
              <a:path w="13960430" h="13960430">
                <a:moveTo>
                  <a:pt x="0" y="0"/>
                </a:moveTo>
                <a:lnTo>
                  <a:pt x="13960431" y="0"/>
                </a:lnTo>
                <a:lnTo>
                  <a:pt x="13960431" y="13960430"/>
                </a:lnTo>
                <a:lnTo>
                  <a:pt x="0" y="13960430"/>
                </a:lnTo>
                <a:lnTo>
                  <a:pt x="0" y="0"/>
                </a:lnTo>
                <a:close/>
              </a:path>
            </a:pathLst>
          </a:custGeom>
          <a:blipFill>
            <a:blip r:embed="rId2">
              <a:extLst>
                <a:ext uri="{96DAC541-7B7A-43D3-8B79-37D633B846F1}">
                  <asvg:svgBlip xmlns:asvg="http://schemas.microsoft.com/office/drawing/2016/SVG/main" r:embed="rId3"/>
                </a:ext>
              </a:extLst>
            </a:blip>
            <a:stretch>
              <a:fillRect l="-60017" t="-15186" r="1689" b="-20524"/>
            </a:stretch>
          </a:blipFill>
        </p:spPr>
      </p:sp>
      <p:sp>
        <p:nvSpPr>
          <p:cNvPr id="3" name="Freeform 3"/>
          <p:cNvSpPr/>
          <p:nvPr/>
        </p:nvSpPr>
        <p:spPr>
          <a:xfrm>
            <a:off x="2612270" y="2392569"/>
            <a:ext cx="13063460" cy="6865731"/>
          </a:xfrm>
          <a:custGeom>
            <a:avLst/>
            <a:gdLst/>
            <a:ahLst/>
            <a:cxnLst/>
            <a:rect l="l" t="t" r="r" b="b"/>
            <a:pathLst>
              <a:path w="13063460" h="6865731">
                <a:moveTo>
                  <a:pt x="0" y="0"/>
                </a:moveTo>
                <a:lnTo>
                  <a:pt x="13063459" y="0"/>
                </a:lnTo>
                <a:lnTo>
                  <a:pt x="13063459" y="6865731"/>
                </a:lnTo>
                <a:lnTo>
                  <a:pt x="0" y="6865731"/>
                </a:lnTo>
                <a:lnTo>
                  <a:pt x="0" y="0"/>
                </a:lnTo>
                <a:close/>
              </a:path>
            </a:pathLst>
          </a:custGeom>
          <a:blipFill>
            <a:blip r:embed="rId4"/>
            <a:stretch>
              <a:fillRect r="-587"/>
            </a:stretch>
          </a:blipFill>
        </p:spPr>
      </p:sp>
      <p:sp>
        <p:nvSpPr>
          <p:cNvPr id="4" name="TextBox 4"/>
          <p:cNvSpPr txBox="1"/>
          <p:nvPr/>
        </p:nvSpPr>
        <p:spPr>
          <a:xfrm>
            <a:off x="1731170" y="1710682"/>
            <a:ext cx="14114227" cy="547370"/>
          </a:xfrm>
          <a:prstGeom prst="rect">
            <a:avLst/>
          </a:prstGeom>
        </p:spPr>
        <p:txBody>
          <a:bodyPr lIns="0" tIns="0" rIns="0" bIns="0" rtlCol="0" anchor="t">
            <a:spAutoFit/>
          </a:bodyPr>
          <a:lstStyle/>
          <a:p>
            <a:pPr algn="l">
              <a:lnSpc>
                <a:spcPts val="4479"/>
              </a:lnSpc>
            </a:pPr>
            <a:endParaRPr/>
          </a:p>
        </p:txBody>
      </p:sp>
      <p:sp>
        <p:nvSpPr>
          <p:cNvPr id="5" name="TextBox 5"/>
          <p:cNvSpPr txBox="1"/>
          <p:nvPr/>
        </p:nvSpPr>
        <p:spPr>
          <a:xfrm>
            <a:off x="2013632" y="615573"/>
            <a:ext cx="14543198" cy="1139825"/>
          </a:xfrm>
          <a:prstGeom prst="rect">
            <a:avLst/>
          </a:prstGeom>
        </p:spPr>
        <p:txBody>
          <a:bodyPr lIns="0" tIns="0" rIns="0" bIns="0" rtlCol="0" anchor="t">
            <a:spAutoFit/>
          </a:bodyPr>
          <a:lstStyle/>
          <a:p>
            <a:pPr algn="l">
              <a:lnSpc>
                <a:spcPts val="9099"/>
              </a:lnSpc>
            </a:pPr>
            <a:r>
              <a:rPr lang="en-US" sz="6999" b="1" dirty="0" err="1">
                <a:solidFill>
                  <a:srgbClr val="2A2E3A"/>
                </a:solidFill>
                <a:latin typeface="Klein Bold"/>
                <a:ea typeface="Klein Bold"/>
                <a:cs typeface="Klein Bold"/>
                <a:sym typeface="Klein Bold"/>
              </a:rPr>
              <a:t>Atliq’s</a:t>
            </a:r>
            <a:r>
              <a:rPr lang="en-US" sz="6999" b="1" dirty="0">
                <a:solidFill>
                  <a:srgbClr val="2A2E3A"/>
                </a:solidFill>
                <a:latin typeface="Klein Bold"/>
                <a:ea typeface="Klein Bold"/>
                <a:cs typeface="Klein Bold"/>
                <a:sym typeface="Klein Bold"/>
              </a:rPr>
              <a:t> Global </a:t>
            </a:r>
            <a:r>
              <a:rPr lang="en-US" sz="6999" b="1" dirty="0">
                <a:solidFill>
                  <a:srgbClr val="718BAB"/>
                </a:solidFill>
                <a:latin typeface="Klein Bold"/>
                <a:ea typeface="Klein Bold"/>
                <a:cs typeface="Klein Bold"/>
                <a:sym typeface="Klein Bold"/>
              </a:rPr>
              <a:t>Market Presence</a:t>
            </a:r>
          </a:p>
        </p:txBody>
      </p:sp>
      <p:sp>
        <p:nvSpPr>
          <p:cNvPr id="6" name="Freeform 6"/>
          <p:cNvSpPr/>
          <p:nvPr/>
        </p:nvSpPr>
        <p:spPr>
          <a:xfrm>
            <a:off x="17259300" y="9258300"/>
            <a:ext cx="884153" cy="884153"/>
          </a:xfrm>
          <a:custGeom>
            <a:avLst/>
            <a:gdLst/>
            <a:ahLst/>
            <a:cxnLst/>
            <a:rect l="l" t="t" r="r" b="b"/>
            <a:pathLst>
              <a:path w="884153" h="884153">
                <a:moveTo>
                  <a:pt x="0" y="0"/>
                </a:moveTo>
                <a:lnTo>
                  <a:pt x="884153" y="0"/>
                </a:lnTo>
                <a:lnTo>
                  <a:pt x="884153" y="884153"/>
                </a:lnTo>
                <a:lnTo>
                  <a:pt x="0" y="884153"/>
                </a:lnTo>
                <a:lnTo>
                  <a:pt x="0" y="0"/>
                </a:lnTo>
                <a:close/>
              </a:path>
            </a:pathLst>
          </a:custGeom>
          <a:blipFill>
            <a:blip r:embed="rId5"/>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2386"/>
            <a:ext cx="18288000" cy="3608707"/>
          </a:xfrm>
          <a:custGeom>
            <a:avLst/>
            <a:gdLst/>
            <a:ahLst/>
            <a:cxnLst/>
            <a:rect l="l" t="t" r="r" b="b"/>
            <a:pathLst>
              <a:path w="18288000" h="3608707">
                <a:moveTo>
                  <a:pt x="0" y="0"/>
                </a:moveTo>
                <a:lnTo>
                  <a:pt x="18288000" y="0"/>
                </a:lnTo>
                <a:lnTo>
                  <a:pt x="18288000" y="3608707"/>
                </a:lnTo>
                <a:lnTo>
                  <a:pt x="0" y="3608707"/>
                </a:lnTo>
                <a:lnTo>
                  <a:pt x="0" y="0"/>
                </a:lnTo>
                <a:close/>
              </a:path>
            </a:pathLst>
          </a:custGeom>
          <a:blipFill>
            <a:blip r:embed="rId2">
              <a:extLst>
                <a:ext uri="{96DAC541-7B7A-43D3-8B79-37D633B846F1}">
                  <asvg:svgBlip xmlns:asvg="http://schemas.microsoft.com/office/drawing/2016/SVG/main" r:embed="rId3"/>
                </a:ext>
              </a:extLst>
            </a:blip>
            <a:stretch>
              <a:fillRect t="-184715"/>
            </a:stretch>
          </a:blipFill>
        </p:spPr>
      </p:sp>
      <p:sp>
        <p:nvSpPr>
          <p:cNvPr id="4" name="Freeform 4"/>
          <p:cNvSpPr/>
          <p:nvPr/>
        </p:nvSpPr>
        <p:spPr>
          <a:xfrm>
            <a:off x="9619875" y="1767184"/>
            <a:ext cx="8167122" cy="6752633"/>
          </a:xfrm>
          <a:custGeom>
            <a:avLst/>
            <a:gdLst/>
            <a:ahLst/>
            <a:cxnLst/>
            <a:rect l="l" t="t" r="r" b="b"/>
            <a:pathLst>
              <a:path w="8167122" h="6752633">
                <a:moveTo>
                  <a:pt x="0" y="0"/>
                </a:moveTo>
                <a:lnTo>
                  <a:pt x="8167122" y="0"/>
                </a:lnTo>
                <a:lnTo>
                  <a:pt x="8167122" y="6752632"/>
                </a:lnTo>
                <a:lnTo>
                  <a:pt x="0" y="6752632"/>
                </a:lnTo>
                <a:lnTo>
                  <a:pt x="0" y="0"/>
                </a:lnTo>
                <a:close/>
              </a:path>
            </a:pathLst>
          </a:custGeom>
          <a:blipFill>
            <a:blip r:embed="rId4"/>
            <a:stretch>
              <a:fillRect l="-923" t="-301" b="-1070"/>
            </a:stretch>
          </a:blipFill>
        </p:spPr>
      </p:sp>
      <p:sp>
        <p:nvSpPr>
          <p:cNvPr id="5" name="Freeform 5"/>
          <p:cNvSpPr/>
          <p:nvPr/>
        </p:nvSpPr>
        <p:spPr>
          <a:xfrm rot="-5202426">
            <a:off x="14807032" y="8511751"/>
            <a:ext cx="998968" cy="1075210"/>
          </a:xfrm>
          <a:custGeom>
            <a:avLst/>
            <a:gdLst/>
            <a:ahLst/>
            <a:cxnLst/>
            <a:rect l="l" t="t" r="r" b="b"/>
            <a:pathLst>
              <a:path w="998968" h="1075210">
                <a:moveTo>
                  <a:pt x="0" y="0"/>
                </a:moveTo>
                <a:lnTo>
                  <a:pt x="998968" y="0"/>
                </a:lnTo>
                <a:lnTo>
                  <a:pt x="998968" y="1075210"/>
                </a:lnTo>
                <a:lnTo>
                  <a:pt x="0" y="10752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5202426">
            <a:off x="1391454" y="8511751"/>
            <a:ext cx="998968" cy="1075210"/>
          </a:xfrm>
          <a:custGeom>
            <a:avLst/>
            <a:gdLst/>
            <a:ahLst/>
            <a:cxnLst/>
            <a:rect l="l" t="t" r="r" b="b"/>
            <a:pathLst>
              <a:path w="998968" h="1075210">
                <a:moveTo>
                  <a:pt x="0" y="0"/>
                </a:moveTo>
                <a:lnTo>
                  <a:pt x="998968" y="0"/>
                </a:lnTo>
                <a:lnTo>
                  <a:pt x="998968" y="1075210"/>
                </a:lnTo>
                <a:lnTo>
                  <a:pt x="0" y="10752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7255982" y="8573121"/>
            <a:ext cx="1468100" cy="1468100"/>
          </a:xfrm>
          <a:custGeom>
            <a:avLst/>
            <a:gdLst/>
            <a:ahLst/>
            <a:cxnLst/>
            <a:rect l="l" t="t" r="r" b="b"/>
            <a:pathLst>
              <a:path w="1468100" h="1468100">
                <a:moveTo>
                  <a:pt x="0" y="0"/>
                </a:moveTo>
                <a:lnTo>
                  <a:pt x="1468100" y="0"/>
                </a:lnTo>
                <a:lnTo>
                  <a:pt x="1468100" y="1468099"/>
                </a:lnTo>
                <a:lnTo>
                  <a:pt x="0" y="1468099"/>
                </a:lnTo>
                <a:lnTo>
                  <a:pt x="0" y="0"/>
                </a:lnTo>
                <a:close/>
              </a:path>
            </a:pathLst>
          </a:custGeom>
          <a:blipFill>
            <a:blip r:embed="rId7"/>
            <a:stretch>
              <a:fillRect/>
            </a:stretch>
          </a:blipFill>
        </p:spPr>
      </p:sp>
      <p:sp>
        <p:nvSpPr>
          <p:cNvPr id="8" name="Freeform 8"/>
          <p:cNvSpPr/>
          <p:nvPr/>
        </p:nvSpPr>
        <p:spPr>
          <a:xfrm>
            <a:off x="9144000" y="8519816"/>
            <a:ext cx="1462973" cy="1462973"/>
          </a:xfrm>
          <a:custGeom>
            <a:avLst/>
            <a:gdLst/>
            <a:ahLst/>
            <a:cxnLst/>
            <a:rect l="l" t="t" r="r" b="b"/>
            <a:pathLst>
              <a:path w="1462973" h="1462973">
                <a:moveTo>
                  <a:pt x="0" y="0"/>
                </a:moveTo>
                <a:lnTo>
                  <a:pt x="1462973" y="0"/>
                </a:lnTo>
                <a:lnTo>
                  <a:pt x="1462973" y="1462974"/>
                </a:lnTo>
                <a:lnTo>
                  <a:pt x="0" y="1462974"/>
                </a:lnTo>
                <a:lnTo>
                  <a:pt x="0" y="0"/>
                </a:lnTo>
                <a:close/>
              </a:path>
            </a:pathLst>
          </a:custGeom>
          <a:blipFill>
            <a:blip r:embed="rId8"/>
            <a:stretch>
              <a:fillRect/>
            </a:stretch>
          </a:blipFill>
        </p:spPr>
      </p:sp>
      <p:sp>
        <p:nvSpPr>
          <p:cNvPr id="9" name="TextBox 9"/>
          <p:cNvSpPr txBox="1"/>
          <p:nvPr/>
        </p:nvSpPr>
        <p:spPr>
          <a:xfrm>
            <a:off x="3870768" y="492013"/>
            <a:ext cx="10546465" cy="909955"/>
          </a:xfrm>
          <a:prstGeom prst="rect">
            <a:avLst/>
          </a:prstGeom>
        </p:spPr>
        <p:txBody>
          <a:bodyPr lIns="0" tIns="0" rIns="0" bIns="0" rtlCol="0" anchor="t">
            <a:spAutoFit/>
          </a:bodyPr>
          <a:lstStyle/>
          <a:p>
            <a:pPr algn="ctr">
              <a:lnSpc>
                <a:spcPts val="7280"/>
              </a:lnSpc>
            </a:pPr>
            <a:r>
              <a:rPr lang="en-US" sz="5600" b="1">
                <a:solidFill>
                  <a:srgbClr val="FFFFFF"/>
                </a:solidFill>
                <a:latin typeface="Klein Bold"/>
                <a:ea typeface="Klein Bold"/>
                <a:cs typeface="Klein Bold"/>
                <a:sym typeface="Klein Bold"/>
              </a:rPr>
              <a:t>Data and Visualization Tool </a:t>
            </a:r>
          </a:p>
        </p:txBody>
      </p:sp>
      <p:sp>
        <p:nvSpPr>
          <p:cNvPr id="10" name="TextBox 10"/>
          <p:cNvSpPr txBox="1"/>
          <p:nvPr/>
        </p:nvSpPr>
        <p:spPr>
          <a:xfrm>
            <a:off x="14741108" y="9502696"/>
            <a:ext cx="2700040" cy="533399"/>
          </a:xfrm>
          <a:prstGeom prst="rect">
            <a:avLst/>
          </a:prstGeom>
        </p:spPr>
        <p:txBody>
          <a:bodyPr lIns="0" tIns="0" rIns="0" bIns="0" rtlCol="0" anchor="t">
            <a:spAutoFit/>
          </a:bodyPr>
          <a:lstStyle/>
          <a:p>
            <a:pPr algn="ctr">
              <a:lnSpc>
                <a:spcPts val="4200"/>
              </a:lnSpc>
            </a:pPr>
            <a:r>
              <a:rPr lang="en-US" sz="3000">
                <a:solidFill>
                  <a:srgbClr val="000000"/>
                </a:solidFill>
                <a:latin typeface="Klein"/>
                <a:ea typeface="Klein"/>
                <a:cs typeface="Klein"/>
                <a:sym typeface="Klein"/>
              </a:rPr>
              <a:t>EER DIAGRAM </a:t>
            </a:r>
          </a:p>
        </p:txBody>
      </p:sp>
      <p:sp>
        <p:nvSpPr>
          <p:cNvPr id="11" name="TextBox 11"/>
          <p:cNvSpPr txBox="1"/>
          <p:nvPr/>
        </p:nvSpPr>
        <p:spPr>
          <a:xfrm>
            <a:off x="1325530" y="9502696"/>
            <a:ext cx="2798983" cy="533399"/>
          </a:xfrm>
          <a:prstGeom prst="rect">
            <a:avLst/>
          </a:prstGeom>
        </p:spPr>
        <p:txBody>
          <a:bodyPr lIns="0" tIns="0" rIns="0" bIns="0" rtlCol="0" anchor="t">
            <a:spAutoFit/>
          </a:bodyPr>
          <a:lstStyle/>
          <a:p>
            <a:pPr algn="ctr">
              <a:lnSpc>
                <a:spcPts val="4200"/>
              </a:lnSpc>
            </a:pPr>
            <a:r>
              <a:rPr lang="en-US" sz="3000">
                <a:solidFill>
                  <a:srgbClr val="000000"/>
                </a:solidFill>
                <a:latin typeface="Klein"/>
                <a:ea typeface="Klein"/>
                <a:cs typeface="Klein"/>
                <a:sym typeface="Klein"/>
              </a:rPr>
              <a:t>Star Schema </a:t>
            </a:r>
          </a:p>
        </p:txBody>
      </p:sp>
      <p:pic>
        <p:nvPicPr>
          <p:cNvPr id="13" name="Picture 12">
            <a:extLst>
              <a:ext uri="{FF2B5EF4-FFF2-40B4-BE49-F238E27FC236}">
                <a16:creationId xmlns:a16="http://schemas.microsoft.com/office/drawing/2014/main" id="{05052AD8-13AE-9B6E-532D-31AAFCB26FD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003" y="1820488"/>
            <a:ext cx="7916966" cy="675263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8218" y="-157936"/>
            <a:ext cx="18280191" cy="10282607"/>
          </a:xfrm>
          <a:custGeom>
            <a:avLst/>
            <a:gdLst/>
            <a:ahLst/>
            <a:cxnLst/>
            <a:rect l="l" t="t" r="r" b="b"/>
            <a:pathLst>
              <a:path w="18280191" h="10282607">
                <a:moveTo>
                  <a:pt x="0" y="0"/>
                </a:moveTo>
                <a:lnTo>
                  <a:pt x="18280191" y="0"/>
                </a:lnTo>
                <a:lnTo>
                  <a:pt x="18280191" y="10282607"/>
                </a:lnTo>
                <a:lnTo>
                  <a:pt x="0" y="10282607"/>
                </a:lnTo>
                <a:lnTo>
                  <a:pt x="0" y="0"/>
                </a:lnTo>
                <a:close/>
              </a:path>
            </a:pathLst>
          </a:custGeom>
          <a:blipFill>
            <a:blip r:embed="rId2">
              <a:alphaModFix amt="14000"/>
            </a:blip>
            <a:stretch>
              <a:fillRect/>
            </a:stretch>
          </a:blipFill>
        </p:spPr>
      </p:sp>
      <p:grpSp>
        <p:nvGrpSpPr>
          <p:cNvPr id="3" name="Group 3"/>
          <p:cNvGrpSpPr/>
          <p:nvPr/>
        </p:nvGrpSpPr>
        <p:grpSpPr>
          <a:xfrm>
            <a:off x="8953465" y="-8868"/>
            <a:ext cx="9334535" cy="10295868"/>
            <a:chOff x="0" y="0"/>
            <a:chExt cx="2458478" cy="2711669"/>
          </a:xfrm>
        </p:grpSpPr>
        <p:sp>
          <p:nvSpPr>
            <p:cNvPr id="4" name="Freeform 4"/>
            <p:cNvSpPr/>
            <p:nvPr/>
          </p:nvSpPr>
          <p:spPr>
            <a:xfrm>
              <a:off x="0" y="0"/>
              <a:ext cx="2458478" cy="2711669"/>
            </a:xfrm>
            <a:custGeom>
              <a:avLst/>
              <a:gdLst/>
              <a:ahLst/>
              <a:cxnLst/>
              <a:rect l="l" t="t" r="r" b="b"/>
              <a:pathLst>
                <a:path w="2458478" h="2711669">
                  <a:moveTo>
                    <a:pt x="0" y="0"/>
                  </a:moveTo>
                  <a:lnTo>
                    <a:pt x="2458478" y="0"/>
                  </a:lnTo>
                  <a:lnTo>
                    <a:pt x="2458478" y="2711669"/>
                  </a:lnTo>
                  <a:lnTo>
                    <a:pt x="0" y="2711669"/>
                  </a:lnTo>
                  <a:close/>
                </a:path>
              </a:pathLst>
            </a:custGeom>
            <a:solidFill>
              <a:srgbClr val="C0CFE1">
                <a:alpha val="38824"/>
              </a:srgbClr>
            </a:solidFill>
          </p:spPr>
        </p:sp>
        <p:sp>
          <p:nvSpPr>
            <p:cNvPr id="5" name="TextBox 5"/>
            <p:cNvSpPr txBox="1"/>
            <p:nvPr/>
          </p:nvSpPr>
          <p:spPr>
            <a:xfrm>
              <a:off x="0" y="-38100"/>
              <a:ext cx="2458478" cy="2749769"/>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4837933" y="21090"/>
            <a:ext cx="8612134" cy="1007610"/>
          </a:xfrm>
          <a:prstGeom prst="rect">
            <a:avLst/>
          </a:prstGeom>
        </p:spPr>
        <p:txBody>
          <a:bodyPr lIns="0" tIns="0" rIns="0" bIns="0" rtlCol="0" anchor="t">
            <a:spAutoFit/>
          </a:bodyPr>
          <a:lstStyle/>
          <a:p>
            <a:pPr marL="0" lvl="0" indent="0" algn="ctr">
              <a:lnSpc>
                <a:spcPts val="8050"/>
              </a:lnSpc>
              <a:spcBef>
                <a:spcPct val="0"/>
              </a:spcBef>
            </a:pPr>
            <a:r>
              <a:rPr lang="en-US" sz="6192" b="1" u="none" strike="noStrike">
                <a:solidFill>
                  <a:srgbClr val="718BAB"/>
                </a:solidFill>
                <a:latin typeface="Klein Bold"/>
                <a:ea typeface="Klein Bold"/>
                <a:cs typeface="Klein Bold"/>
                <a:sym typeface="Klein Bold"/>
              </a:rPr>
              <a:t>Ad_hoc</a:t>
            </a:r>
            <a:r>
              <a:rPr lang="en-US" sz="6192" b="1" u="none" strike="noStrike">
                <a:solidFill>
                  <a:srgbClr val="000000"/>
                </a:solidFill>
                <a:latin typeface="Klein Bold"/>
                <a:ea typeface="Klein Bold"/>
                <a:cs typeface="Klein Bold"/>
                <a:sym typeface="Klein Bold"/>
              </a:rPr>
              <a:t> Requests</a:t>
            </a:r>
            <a:r>
              <a:rPr lang="en-US" sz="6192" b="1" u="none" strike="noStrike">
                <a:solidFill>
                  <a:srgbClr val="718BAB"/>
                </a:solidFill>
                <a:latin typeface="Klein Bold"/>
                <a:ea typeface="Klein Bold"/>
                <a:cs typeface="Klein Bold"/>
                <a:sym typeface="Klein Bold"/>
              </a:rPr>
              <a:t> </a:t>
            </a:r>
          </a:p>
        </p:txBody>
      </p:sp>
      <p:sp>
        <p:nvSpPr>
          <p:cNvPr id="7" name="TextBox 7"/>
          <p:cNvSpPr txBox="1"/>
          <p:nvPr/>
        </p:nvSpPr>
        <p:spPr>
          <a:xfrm>
            <a:off x="288584" y="1307337"/>
            <a:ext cx="8353405" cy="9190374"/>
          </a:xfrm>
          <a:prstGeom prst="rect">
            <a:avLst/>
          </a:prstGeom>
        </p:spPr>
        <p:txBody>
          <a:bodyPr lIns="0" tIns="0" rIns="0" bIns="0" rtlCol="0" anchor="t">
            <a:spAutoFit/>
          </a:bodyPr>
          <a:lstStyle/>
          <a:p>
            <a:pPr marL="483715" lvl="1" indent="-241858" algn="just">
              <a:lnSpc>
                <a:spcPts val="3898"/>
              </a:lnSpc>
              <a:buFont typeface="Arial"/>
              <a:buChar char="•"/>
            </a:pPr>
            <a:r>
              <a:rPr lang="en-US" sz="2240" spc="8">
                <a:solidFill>
                  <a:srgbClr val="000000"/>
                </a:solidFill>
                <a:latin typeface="Lexend Deca"/>
                <a:ea typeface="Lexend Deca"/>
                <a:cs typeface="Lexend Deca"/>
                <a:sym typeface="Lexend Deca"/>
              </a:rPr>
              <a:t> Provide the list of markets in which customer "Atliq    Exclusive" operates its business in the APAC region.</a:t>
            </a:r>
          </a:p>
          <a:p>
            <a:pPr marL="483715" lvl="1" indent="-241858" algn="l">
              <a:lnSpc>
                <a:spcPts val="3898"/>
              </a:lnSpc>
              <a:buFont typeface="Arial"/>
              <a:buChar char="•"/>
            </a:pPr>
            <a:r>
              <a:rPr lang="en-US" sz="2240" spc="8">
                <a:solidFill>
                  <a:srgbClr val="000000"/>
                </a:solidFill>
                <a:latin typeface="Lexend Deca"/>
                <a:ea typeface="Lexend Deca"/>
                <a:cs typeface="Lexend Deca"/>
                <a:sym typeface="Lexend Deca"/>
              </a:rPr>
              <a:t> What is the percentage of unique product increase in 2021 vs. 2020? The final output contains these fields </a:t>
            </a:r>
            <a:r>
              <a:rPr lang="en-US" sz="2240" spc="8">
                <a:solidFill>
                  <a:srgbClr val="102ECB"/>
                </a:solidFill>
                <a:latin typeface="Lexend Deca"/>
                <a:ea typeface="Lexend Deca"/>
                <a:cs typeface="Lexend Deca"/>
                <a:sym typeface="Lexend Deca"/>
              </a:rPr>
              <a:t>unique_products_2020 , unique_products_2021 percentage_chg</a:t>
            </a:r>
          </a:p>
          <a:p>
            <a:pPr marL="483715" lvl="1" indent="-241858" algn="just">
              <a:lnSpc>
                <a:spcPts val="3898"/>
              </a:lnSpc>
              <a:buFont typeface="Arial"/>
              <a:buChar char="•"/>
            </a:pPr>
            <a:r>
              <a:rPr lang="en-US" sz="2240" spc="8">
                <a:solidFill>
                  <a:srgbClr val="000000"/>
                </a:solidFill>
                <a:latin typeface="Lexend Deca"/>
                <a:ea typeface="Lexend Deca"/>
                <a:cs typeface="Lexend Deca"/>
                <a:sym typeface="Lexend Deca"/>
              </a:rPr>
              <a:t>Provide a report with all the unique product counts for each segment and sort them in descending order of product counts.The final output contains 2 fields </a:t>
            </a:r>
            <a:r>
              <a:rPr lang="en-US" sz="2240" spc="8">
                <a:solidFill>
                  <a:srgbClr val="102ECB"/>
                </a:solidFill>
                <a:latin typeface="Lexend Deca"/>
                <a:ea typeface="Lexend Deca"/>
                <a:cs typeface="Lexend Deca"/>
                <a:sym typeface="Lexend Deca"/>
              </a:rPr>
              <a:t>segment, product_count</a:t>
            </a:r>
          </a:p>
          <a:p>
            <a:pPr marL="483715" lvl="1" indent="-241858" algn="just">
              <a:lnSpc>
                <a:spcPts val="3898"/>
              </a:lnSpc>
              <a:buFont typeface="Arial"/>
              <a:buChar char="•"/>
            </a:pPr>
            <a:r>
              <a:rPr lang="en-US" sz="2240" spc="8">
                <a:solidFill>
                  <a:srgbClr val="000000"/>
                </a:solidFill>
                <a:latin typeface="Lexend Deca"/>
                <a:ea typeface="Lexend Deca"/>
                <a:cs typeface="Lexend Deca"/>
                <a:sym typeface="Lexend Deca"/>
              </a:rPr>
              <a:t>Follow-up: Which segment had the most increase in unique products in 2021 vs 2020? The final output contains these fields </a:t>
            </a:r>
            <a:r>
              <a:rPr lang="en-US" sz="2240" spc="8">
                <a:solidFill>
                  <a:srgbClr val="102ECB"/>
                </a:solidFill>
                <a:latin typeface="Lexend Deca"/>
                <a:ea typeface="Lexend Deca"/>
                <a:cs typeface="Lexend Deca"/>
                <a:sym typeface="Lexend Deca"/>
              </a:rPr>
              <a:t>segment, product_count_2020 ,product_count_2021 , difference</a:t>
            </a:r>
          </a:p>
          <a:p>
            <a:pPr marL="483715" lvl="1" indent="-241858" algn="just">
              <a:lnSpc>
                <a:spcPts val="3898"/>
              </a:lnSpc>
              <a:buFont typeface="Arial"/>
              <a:buChar char="•"/>
            </a:pPr>
            <a:r>
              <a:rPr lang="en-US" sz="2240" spc="8">
                <a:solidFill>
                  <a:srgbClr val="000000"/>
                </a:solidFill>
                <a:latin typeface="Lexend Deca"/>
                <a:ea typeface="Lexend Deca"/>
                <a:cs typeface="Lexend Deca"/>
                <a:sym typeface="Lexend Deca"/>
              </a:rPr>
              <a:t>Get the products that have the highest and lowest manufacturing costs. The final output should contain these fields  </a:t>
            </a:r>
            <a:r>
              <a:rPr lang="en-US" sz="2240" spc="8">
                <a:solidFill>
                  <a:srgbClr val="102ECB"/>
                </a:solidFill>
                <a:latin typeface="Lexend Deca"/>
                <a:ea typeface="Lexend Deca"/>
                <a:cs typeface="Lexend Deca"/>
                <a:sym typeface="Lexend Deca"/>
              </a:rPr>
              <a:t>product_code, product manufacturing_cost</a:t>
            </a:r>
          </a:p>
          <a:p>
            <a:pPr algn="just">
              <a:lnSpc>
                <a:spcPts val="3898"/>
              </a:lnSpc>
            </a:pPr>
            <a:endParaRPr lang="en-US" sz="2240" spc="8">
              <a:solidFill>
                <a:srgbClr val="102ECB"/>
              </a:solidFill>
              <a:latin typeface="Lexend Deca"/>
              <a:ea typeface="Lexend Deca"/>
              <a:cs typeface="Lexend Deca"/>
              <a:sym typeface="Lexend Deca"/>
            </a:endParaRPr>
          </a:p>
        </p:txBody>
      </p:sp>
      <p:sp>
        <p:nvSpPr>
          <p:cNvPr id="8" name="TextBox 8"/>
          <p:cNvSpPr txBox="1"/>
          <p:nvPr/>
        </p:nvSpPr>
        <p:spPr>
          <a:xfrm>
            <a:off x="9144000" y="1295420"/>
            <a:ext cx="8867121" cy="8835390"/>
          </a:xfrm>
          <a:prstGeom prst="rect">
            <a:avLst/>
          </a:prstGeom>
        </p:spPr>
        <p:txBody>
          <a:bodyPr lIns="0" tIns="0" rIns="0" bIns="0" rtlCol="0" anchor="t">
            <a:spAutoFit/>
          </a:bodyPr>
          <a:lstStyle/>
          <a:p>
            <a:pPr marL="453390" lvl="1" indent="-226695" algn="just">
              <a:lnSpc>
                <a:spcPts val="3675"/>
              </a:lnSpc>
              <a:buFont typeface="Arial"/>
              <a:buChar char="•"/>
            </a:pPr>
            <a:r>
              <a:rPr lang="en-US" sz="2100" u="none" strike="noStrike" spc="23">
                <a:solidFill>
                  <a:srgbClr val="000000"/>
                </a:solidFill>
                <a:latin typeface="Lexend Deca"/>
                <a:ea typeface="Lexend Deca"/>
                <a:cs typeface="Lexend Deca"/>
                <a:sym typeface="Lexend Deca"/>
              </a:rPr>
              <a:t>Generate a report which contains the top 5 customers who received an average high pre_invoice_discount_pct for the fiscal year 2021 and in the Indian market. The final output contains these fields </a:t>
            </a:r>
            <a:r>
              <a:rPr lang="en-US" sz="2100" u="none" strike="noStrike" spc="23">
                <a:solidFill>
                  <a:srgbClr val="102ECB"/>
                </a:solidFill>
                <a:latin typeface="Lexend Deca"/>
                <a:ea typeface="Lexend Deca"/>
                <a:cs typeface="Lexend Deca"/>
                <a:sym typeface="Lexend Deca"/>
              </a:rPr>
              <a:t>customer_code customer average_discount_percentage</a:t>
            </a:r>
          </a:p>
          <a:p>
            <a:pPr marL="453390" lvl="1" indent="-226695" algn="just">
              <a:lnSpc>
                <a:spcPts val="3675"/>
              </a:lnSpc>
              <a:buFont typeface="Arial"/>
              <a:buChar char="•"/>
            </a:pPr>
            <a:r>
              <a:rPr lang="en-US" sz="2100" u="none" strike="noStrike" spc="23">
                <a:solidFill>
                  <a:srgbClr val="000000"/>
                </a:solidFill>
                <a:latin typeface="Lexend Deca"/>
                <a:ea typeface="Lexend Deca"/>
                <a:cs typeface="Lexend Deca"/>
                <a:sym typeface="Lexend Deca"/>
              </a:rPr>
              <a:t>Get the complete report of the Gross sales amount for the customer “Atliq Exclusive” for each month. This analysis helps to get an idea of low and high-performing months and take strategic decisions. The final report contains these columns </a:t>
            </a:r>
            <a:r>
              <a:rPr lang="en-US" sz="2100" u="none" strike="noStrike" spc="23">
                <a:solidFill>
                  <a:srgbClr val="102ECB"/>
                </a:solidFill>
                <a:latin typeface="Lexend Deca"/>
                <a:ea typeface="Lexend Deca"/>
                <a:cs typeface="Lexend Deca"/>
                <a:sym typeface="Lexend Deca"/>
              </a:rPr>
              <a:t> Month Year Gross sales Amount</a:t>
            </a:r>
          </a:p>
          <a:p>
            <a:pPr marL="453390" lvl="1" indent="-226695" algn="just">
              <a:lnSpc>
                <a:spcPts val="3675"/>
              </a:lnSpc>
              <a:buFont typeface="Arial"/>
              <a:buChar char="•"/>
            </a:pPr>
            <a:r>
              <a:rPr lang="en-US" sz="2100" u="none" strike="noStrike" spc="23">
                <a:solidFill>
                  <a:srgbClr val="000000"/>
                </a:solidFill>
                <a:latin typeface="Lexend Deca"/>
                <a:ea typeface="Lexend Deca"/>
                <a:cs typeface="Lexend Deca"/>
                <a:sym typeface="Lexend Deca"/>
              </a:rPr>
              <a:t>In which quarter of 2020, got the maximum total_sold_quantity? The final output contains these fields sorted by the </a:t>
            </a:r>
            <a:r>
              <a:rPr lang="en-US" sz="2100" u="none" strike="noStrike" spc="23">
                <a:solidFill>
                  <a:srgbClr val="102ECB"/>
                </a:solidFill>
                <a:latin typeface="Lexend Deca"/>
                <a:ea typeface="Lexend Deca"/>
                <a:cs typeface="Lexend Deca"/>
                <a:sym typeface="Lexend Deca"/>
              </a:rPr>
              <a:t>total_sold_quantity, Quarter total_sold_quantity</a:t>
            </a:r>
          </a:p>
          <a:p>
            <a:pPr marL="453390" lvl="1" indent="-226695" algn="just">
              <a:lnSpc>
                <a:spcPts val="3675"/>
              </a:lnSpc>
              <a:buFont typeface="Arial"/>
              <a:buChar char="•"/>
            </a:pPr>
            <a:r>
              <a:rPr lang="en-US" sz="2100" u="none" strike="noStrike" spc="23">
                <a:solidFill>
                  <a:srgbClr val="000000"/>
                </a:solidFill>
                <a:latin typeface="Lexend Deca"/>
                <a:ea typeface="Lexend Deca"/>
                <a:cs typeface="Lexend Deca"/>
                <a:sym typeface="Lexend Deca"/>
              </a:rPr>
              <a:t>Which channel helped to bring more gross sales in the fiscal year 2021 and the percentage of contribution? The final output contains these fields</a:t>
            </a:r>
            <a:r>
              <a:rPr lang="en-US" sz="2100" u="none" strike="noStrike" spc="23">
                <a:solidFill>
                  <a:srgbClr val="102ECB"/>
                </a:solidFill>
                <a:latin typeface="Lexend Deca"/>
                <a:ea typeface="Lexend Deca"/>
                <a:cs typeface="Lexend Deca"/>
                <a:sym typeface="Lexend Deca"/>
              </a:rPr>
              <a:t> channel gross_sales_mln percentage</a:t>
            </a:r>
          </a:p>
          <a:p>
            <a:pPr marL="453390" lvl="1" indent="-226695" algn="just">
              <a:lnSpc>
                <a:spcPts val="3675"/>
              </a:lnSpc>
              <a:buFont typeface="Arial"/>
              <a:buChar char="•"/>
            </a:pPr>
            <a:r>
              <a:rPr lang="en-US" sz="2100" u="none" strike="noStrike" spc="23">
                <a:solidFill>
                  <a:srgbClr val="000000"/>
                </a:solidFill>
                <a:latin typeface="Lexend Deca"/>
                <a:ea typeface="Lexend Deca"/>
                <a:cs typeface="Lexend Deca"/>
                <a:sym typeface="Lexend Deca"/>
              </a:rPr>
              <a:t>Get the Top 3 products in each division that have a high total_sold_quantity in the fiscal_year 2021? The final output contains these fields  </a:t>
            </a:r>
            <a:r>
              <a:rPr lang="en-US" sz="2100" u="none" strike="noStrike" spc="23">
                <a:solidFill>
                  <a:srgbClr val="102ECB"/>
                </a:solidFill>
                <a:latin typeface="Lexend Deca"/>
                <a:ea typeface="Lexend Deca"/>
                <a:cs typeface="Lexend Deca"/>
                <a:sym typeface="Lexend Deca"/>
              </a:rPr>
              <a:t>division, product_code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271608"/>
            <a:ext cx="18288000" cy="9015392"/>
          </a:xfrm>
          <a:custGeom>
            <a:avLst/>
            <a:gdLst/>
            <a:ahLst/>
            <a:cxnLst/>
            <a:rect l="l" t="t" r="r" b="b"/>
            <a:pathLst>
              <a:path w="18288000" h="9015392">
                <a:moveTo>
                  <a:pt x="0" y="0"/>
                </a:moveTo>
                <a:lnTo>
                  <a:pt x="18288000" y="0"/>
                </a:lnTo>
                <a:lnTo>
                  <a:pt x="18288000" y="9015392"/>
                </a:lnTo>
                <a:lnTo>
                  <a:pt x="0" y="9015392"/>
                </a:lnTo>
                <a:lnTo>
                  <a:pt x="0" y="0"/>
                </a:lnTo>
                <a:close/>
              </a:path>
            </a:pathLst>
          </a:custGeom>
          <a:blipFill>
            <a:blip r:embed="rId2">
              <a:alphaModFix amt="14000"/>
            </a:blip>
            <a:stretch>
              <a:fillRect l="-726" t="-1341" r="-726" b="-35858"/>
            </a:stretch>
          </a:blipFill>
        </p:spPr>
      </p:sp>
      <p:grpSp>
        <p:nvGrpSpPr>
          <p:cNvPr id="3" name="Group 3"/>
          <p:cNvGrpSpPr/>
          <p:nvPr/>
        </p:nvGrpSpPr>
        <p:grpSpPr>
          <a:xfrm>
            <a:off x="0" y="0"/>
            <a:ext cx="18288000" cy="1950804"/>
            <a:chOff x="0" y="0"/>
            <a:chExt cx="4816593" cy="513792"/>
          </a:xfrm>
        </p:grpSpPr>
        <p:sp>
          <p:nvSpPr>
            <p:cNvPr id="4" name="Freeform 4"/>
            <p:cNvSpPr/>
            <p:nvPr/>
          </p:nvSpPr>
          <p:spPr>
            <a:xfrm>
              <a:off x="0" y="0"/>
              <a:ext cx="4816592" cy="513792"/>
            </a:xfrm>
            <a:custGeom>
              <a:avLst/>
              <a:gdLst/>
              <a:ahLst/>
              <a:cxnLst/>
              <a:rect l="l" t="t" r="r" b="b"/>
              <a:pathLst>
                <a:path w="4816592" h="513792">
                  <a:moveTo>
                    <a:pt x="0" y="0"/>
                  </a:moveTo>
                  <a:lnTo>
                    <a:pt x="4816592" y="0"/>
                  </a:lnTo>
                  <a:lnTo>
                    <a:pt x="4816592" y="513792"/>
                  </a:lnTo>
                  <a:lnTo>
                    <a:pt x="0" y="513792"/>
                  </a:lnTo>
                  <a:close/>
                </a:path>
              </a:pathLst>
            </a:custGeom>
            <a:solidFill>
              <a:srgbClr val="153969"/>
            </a:solidFill>
          </p:spPr>
        </p:sp>
        <p:sp>
          <p:nvSpPr>
            <p:cNvPr id="5" name="TextBox 5"/>
            <p:cNvSpPr txBox="1"/>
            <p:nvPr/>
          </p:nvSpPr>
          <p:spPr>
            <a:xfrm>
              <a:off x="0" y="-66675"/>
              <a:ext cx="4816593" cy="580467"/>
            </a:xfrm>
            <a:prstGeom prst="rect">
              <a:avLst/>
            </a:prstGeom>
          </p:spPr>
          <p:txBody>
            <a:bodyPr lIns="50800" tIns="50800" rIns="50800" bIns="50800" rtlCol="0" anchor="ctr"/>
            <a:lstStyle/>
            <a:p>
              <a:pPr algn="ctr">
                <a:lnSpc>
                  <a:spcPts val="3639"/>
                </a:lnSpc>
              </a:pPr>
              <a:endParaRPr/>
            </a:p>
          </p:txBody>
        </p:sp>
      </p:grpSp>
      <p:sp>
        <p:nvSpPr>
          <p:cNvPr id="6" name="Freeform 6"/>
          <p:cNvSpPr/>
          <p:nvPr/>
        </p:nvSpPr>
        <p:spPr>
          <a:xfrm>
            <a:off x="8328870" y="2265129"/>
            <a:ext cx="9861961" cy="5756743"/>
          </a:xfrm>
          <a:custGeom>
            <a:avLst/>
            <a:gdLst/>
            <a:ahLst/>
            <a:cxnLst/>
            <a:rect l="l" t="t" r="r" b="b"/>
            <a:pathLst>
              <a:path w="9861961" h="5756743">
                <a:moveTo>
                  <a:pt x="0" y="0"/>
                </a:moveTo>
                <a:lnTo>
                  <a:pt x="9861961" y="0"/>
                </a:lnTo>
                <a:lnTo>
                  <a:pt x="9861961" y="5756742"/>
                </a:lnTo>
                <a:lnTo>
                  <a:pt x="0" y="5756742"/>
                </a:lnTo>
                <a:lnTo>
                  <a:pt x="0" y="0"/>
                </a:lnTo>
                <a:close/>
              </a:path>
            </a:pathLst>
          </a:custGeom>
          <a:blipFill>
            <a:blip r:embed="rId3"/>
            <a:stretch>
              <a:fillRect/>
            </a:stretch>
          </a:blipFill>
        </p:spPr>
      </p:sp>
      <p:sp>
        <p:nvSpPr>
          <p:cNvPr id="7" name="Freeform 7"/>
          <p:cNvSpPr/>
          <p:nvPr/>
        </p:nvSpPr>
        <p:spPr>
          <a:xfrm>
            <a:off x="2179051" y="2734294"/>
            <a:ext cx="3375958" cy="4818413"/>
          </a:xfrm>
          <a:custGeom>
            <a:avLst/>
            <a:gdLst/>
            <a:ahLst/>
            <a:cxnLst/>
            <a:rect l="l" t="t" r="r" b="b"/>
            <a:pathLst>
              <a:path w="3375958" h="4818413">
                <a:moveTo>
                  <a:pt x="0" y="0"/>
                </a:moveTo>
                <a:lnTo>
                  <a:pt x="3375958" y="0"/>
                </a:lnTo>
                <a:lnTo>
                  <a:pt x="3375958" y="4818412"/>
                </a:lnTo>
                <a:lnTo>
                  <a:pt x="0" y="4818412"/>
                </a:lnTo>
                <a:lnTo>
                  <a:pt x="0" y="0"/>
                </a:lnTo>
                <a:close/>
              </a:path>
            </a:pathLst>
          </a:custGeom>
          <a:blipFill>
            <a:blip r:embed="rId4"/>
            <a:stretch>
              <a:fillRect/>
            </a:stretch>
          </a:blipFill>
          <a:ln w="38100" cap="sq">
            <a:solidFill>
              <a:srgbClr val="000000"/>
            </a:solidFill>
            <a:prstDash val="solid"/>
            <a:miter/>
          </a:ln>
        </p:spPr>
      </p:sp>
      <p:sp>
        <p:nvSpPr>
          <p:cNvPr id="8" name="Freeform 8"/>
          <p:cNvSpPr/>
          <p:nvPr/>
        </p:nvSpPr>
        <p:spPr>
          <a:xfrm>
            <a:off x="4407075" y="8334368"/>
            <a:ext cx="7843590" cy="1847863"/>
          </a:xfrm>
          <a:custGeom>
            <a:avLst/>
            <a:gdLst/>
            <a:ahLst/>
            <a:cxnLst/>
            <a:rect l="l" t="t" r="r" b="b"/>
            <a:pathLst>
              <a:path w="7843590" h="1847863">
                <a:moveTo>
                  <a:pt x="0" y="0"/>
                </a:moveTo>
                <a:lnTo>
                  <a:pt x="7843590" y="0"/>
                </a:lnTo>
                <a:lnTo>
                  <a:pt x="7843590" y="1847864"/>
                </a:lnTo>
                <a:lnTo>
                  <a:pt x="0" y="1847864"/>
                </a:lnTo>
                <a:lnTo>
                  <a:pt x="0" y="0"/>
                </a:lnTo>
                <a:close/>
              </a:path>
            </a:pathLst>
          </a:custGeom>
          <a:blipFill>
            <a:blip r:embed="rId5"/>
            <a:stretch>
              <a:fillRect/>
            </a:stretch>
          </a:blipFill>
          <a:ln w="38100" cap="sq">
            <a:solidFill>
              <a:srgbClr val="000000"/>
            </a:solidFill>
            <a:prstDash val="solid"/>
            <a:miter/>
          </a:ln>
        </p:spPr>
      </p:sp>
      <p:sp>
        <p:nvSpPr>
          <p:cNvPr id="9" name="Freeform 9"/>
          <p:cNvSpPr/>
          <p:nvPr/>
        </p:nvSpPr>
        <p:spPr>
          <a:xfrm>
            <a:off x="5948673" y="2734294"/>
            <a:ext cx="1986533" cy="906356"/>
          </a:xfrm>
          <a:custGeom>
            <a:avLst/>
            <a:gdLst/>
            <a:ahLst/>
            <a:cxnLst/>
            <a:rect l="l" t="t" r="r" b="b"/>
            <a:pathLst>
              <a:path w="1986533" h="906356">
                <a:moveTo>
                  <a:pt x="0" y="0"/>
                </a:moveTo>
                <a:lnTo>
                  <a:pt x="1986533" y="0"/>
                </a:lnTo>
                <a:lnTo>
                  <a:pt x="1986533" y="906355"/>
                </a:lnTo>
                <a:lnTo>
                  <a:pt x="0" y="9063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868086" y="8942720"/>
            <a:ext cx="2327881" cy="657627"/>
          </a:xfrm>
          <a:custGeom>
            <a:avLst/>
            <a:gdLst/>
            <a:ahLst/>
            <a:cxnLst/>
            <a:rect l="l" t="t" r="r" b="b"/>
            <a:pathLst>
              <a:path w="2327881" h="657627">
                <a:moveTo>
                  <a:pt x="0" y="0"/>
                </a:moveTo>
                <a:lnTo>
                  <a:pt x="2327882" y="0"/>
                </a:lnTo>
                <a:lnTo>
                  <a:pt x="2327882" y="657627"/>
                </a:lnTo>
                <a:lnTo>
                  <a:pt x="0" y="6576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862333" y="502853"/>
            <a:ext cx="16466165" cy="986155"/>
          </a:xfrm>
          <a:prstGeom prst="rect">
            <a:avLst/>
          </a:prstGeom>
        </p:spPr>
        <p:txBody>
          <a:bodyPr lIns="0" tIns="0" rIns="0" bIns="0" rtlCol="0" anchor="t">
            <a:spAutoFit/>
          </a:bodyPr>
          <a:lstStyle/>
          <a:p>
            <a:pPr algn="ctr">
              <a:lnSpc>
                <a:spcPts val="3919"/>
              </a:lnSpc>
            </a:pPr>
            <a:r>
              <a:rPr lang="en-US" sz="2799">
                <a:solidFill>
                  <a:srgbClr val="718BAB"/>
                </a:solidFill>
                <a:latin typeface="Lexend Exa"/>
                <a:ea typeface="Lexend Exa"/>
                <a:cs typeface="Lexend Exa"/>
                <a:sym typeface="Lexend Exa"/>
              </a:rPr>
              <a:t> </a:t>
            </a:r>
            <a:r>
              <a:rPr lang="en-US" sz="2799">
                <a:solidFill>
                  <a:srgbClr val="E6CF03"/>
                </a:solidFill>
                <a:latin typeface="Lexend Exa"/>
                <a:ea typeface="Lexend Exa"/>
                <a:cs typeface="Lexend Exa"/>
                <a:sym typeface="Lexend Exa"/>
              </a:rPr>
              <a:t>Request 1</a:t>
            </a:r>
            <a:r>
              <a:rPr lang="en-US" sz="2799">
                <a:solidFill>
                  <a:srgbClr val="FFFFFF"/>
                </a:solidFill>
                <a:latin typeface="Lexend Exa"/>
                <a:ea typeface="Lexend Exa"/>
                <a:cs typeface="Lexend Exa"/>
                <a:sym typeface="Lexend Exa"/>
              </a:rPr>
              <a:t> -</a:t>
            </a:r>
            <a:r>
              <a:rPr lang="en-US" sz="2799">
                <a:solidFill>
                  <a:srgbClr val="000000"/>
                </a:solidFill>
                <a:latin typeface="Lexend Exa"/>
                <a:ea typeface="Lexend Exa"/>
                <a:cs typeface="Lexend Exa"/>
                <a:sym typeface="Lexend Exa"/>
              </a:rPr>
              <a:t>  </a:t>
            </a:r>
            <a:r>
              <a:rPr lang="en-US" sz="2799">
                <a:solidFill>
                  <a:srgbClr val="FFFFFF"/>
                </a:solidFill>
                <a:latin typeface="Lexend Exa"/>
                <a:ea typeface="Lexend Exa"/>
                <a:cs typeface="Lexend Exa"/>
                <a:sym typeface="Lexend Exa"/>
              </a:rPr>
              <a:t>Provide the list of markets in which customer "Atliq     Exclusive" operates its business in the APAC region</a:t>
            </a:r>
          </a:p>
        </p:txBody>
      </p:sp>
      <p:sp>
        <p:nvSpPr>
          <p:cNvPr id="12" name="TextBox 12"/>
          <p:cNvSpPr txBox="1"/>
          <p:nvPr/>
        </p:nvSpPr>
        <p:spPr>
          <a:xfrm>
            <a:off x="485280" y="8362331"/>
            <a:ext cx="2546747" cy="580389"/>
          </a:xfrm>
          <a:prstGeom prst="rect">
            <a:avLst/>
          </a:prstGeom>
        </p:spPr>
        <p:txBody>
          <a:bodyPr lIns="0" tIns="0" rIns="0" bIns="0" rtlCol="0" anchor="t">
            <a:spAutoFit/>
          </a:bodyPr>
          <a:lstStyle/>
          <a:p>
            <a:pPr algn="ctr">
              <a:lnSpc>
                <a:spcPts val="4760"/>
              </a:lnSpc>
            </a:pPr>
            <a:r>
              <a:rPr lang="en-US" sz="3400" b="1">
                <a:solidFill>
                  <a:srgbClr val="000000"/>
                </a:solidFill>
                <a:latin typeface="Canva Sans Bold"/>
                <a:ea typeface="Canva Sans Bold"/>
                <a:cs typeface="Canva Sans Bold"/>
                <a:sym typeface="Canva Sans Bold"/>
              </a:rPr>
              <a:t>SQL QUERY </a:t>
            </a:r>
          </a:p>
        </p:txBody>
      </p:sp>
      <p:sp>
        <p:nvSpPr>
          <p:cNvPr id="13" name="Freeform 13"/>
          <p:cNvSpPr/>
          <p:nvPr/>
        </p:nvSpPr>
        <p:spPr>
          <a:xfrm rot="3362048" flipH="1" flipV="1">
            <a:off x="5320354" y="6582569"/>
            <a:ext cx="2267149" cy="640469"/>
          </a:xfrm>
          <a:custGeom>
            <a:avLst/>
            <a:gdLst/>
            <a:ahLst/>
            <a:cxnLst/>
            <a:rect l="l" t="t" r="r" b="b"/>
            <a:pathLst>
              <a:path w="2267149" h="640469">
                <a:moveTo>
                  <a:pt x="2267149" y="640469"/>
                </a:moveTo>
                <a:lnTo>
                  <a:pt x="0" y="640469"/>
                </a:lnTo>
                <a:lnTo>
                  <a:pt x="0" y="0"/>
                </a:lnTo>
                <a:lnTo>
                  <a:pt x="2267149" y="0"/>
                </a:lnTo>
                <a:lnTo>
                  <a:pt x="2267149" y="640469"/>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4" name="Group 14"/>
          <p:cNvGrpSpPr/>
          <p:nvPr/>
        </p:nvGrpSpPr>
        <p:grpSpPr>
          <a:xfrm>
            <a:off x="0" y="0"/>
            <a:ext cx="18288000" cy="1950804"/>
            <a:chOff x="0" y="0"/>
            <a:chExt cx="24384000" cy="2601071"/>
          </a:xfrm>
        </p:grpSpPr>
        <p:pic>
          <p:nvPicPr>
            <p:cNvPr id="15" name="Picture 15"/>
            <p:cNvPicPr>
              <a:picLocks noChangeAspect="1"/>
            </p:cNvPicPr>
            <p:nvPr/>
          </p:nvPicPr>
          <p:blipFill>
            <a:blip r:embed="rId10">
              <a:alphaModFix amt="14000"/>
            </a:blip>
            <a:srcRect t="46444" b="46444"/>
            <a:stretch>
              <a:fillRect/>
            </a:stretch>
          </p:blipFill>
          <p:spPr>
            <a:xfrm>
              <a:off x="0" y="0"/>
              <a:ext cx="24384000" cy="2601071"/>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680840"/>
            <a:chOff x="0" y="0"/>
            <a:chExt cx="4816593" cy="706065"/>
          </a:xfrm>
        </p:grpSpPr>
        <p:sp>
          <p:nvSpPr>
            <p:cNvPr id="3" name="Freeform 3"/>
            <p:cNvSpPr/>
            <p:nvPr/>
          </p:nvSpPr>
          <p:spPr>
            <a:xfrm>
              <a:off x="0" y="0"/>
              <a:ext cx="4816592" cy="706065"/>
            </a:xfrm>
            <a:custGeom>
              <a:avLst/>
              <a:gdLst/>
              <a:ahLst/>
              <a:cxnLst/>
              <a:rect l="l" t="t" r="r" b="b"/>
              <a:pathLst>
                <a:path w="4816592" h="706065">
                  <a:moveTo>
                    <a:pt x="0" y="0"/>
                  </a:moveTo>
                  <a:lnTo>
                    <a:pt x="4816592" y="0"/>
                  </a:lnTo>
                  <a:lnTo>
                    <a:pt x="4816592" y="706065"/>
                  </a:lnTo>
                  <a:lnTo>
                    <a:pt x="0" y="706065"/>
                  </a:lnTo>
                  <a:close/>
                </a:path>
              </a:pathLst>
            </a:custGeom>
            <a:solidFill>
              <a:srgbClr val="153969"/>
            </a:solidFill>
          </p:spPr>
        </p:sp>
        <p:sp>
          <p:nvSpPr>
            <p:cNvPr id="4" name="TextBox 4"/>
            <p:cNvSpPr txBox="1"/>
            <p:nvPr/>
          </p:nvSpPr>
          <p:spPr>
            <a:xfrm>
              <a:off x="0" y="-66675"/>
              <a:ext cx="4816593" cy="772740"/>
            </a:xfrm>
            <a:prstGeom prst="rect">
              <a:avLst/>
            </a:prstGeom>
          </p:spPr>
          <p:txBody>
            <a:bodyPr lIns="50800" tIns="50800" rIns="50800" bIns="50800" rtlCol="0" anchor="ctr"/>
            <a:lstStyle/>
            <a:p>
              <a:pPr algn="ctr">
                <a:lnSpc>
                  <a:spcPts val="3639"/>
                </a:lnSpc>
              </a:pPr>
              <a:endParaRPr/>
            </a:p>
          </p:txBody>
        </p:sp>
      </p:grpSp>
      <p:sp>
        <p:nvSpPr>
          <p:cNvPr id="5" name="Freeform 5"/>
          <p:cNvSpPr/>
          <p:nvPr/>
        </p:nvSpPr>
        <p:spPr>
          <a:xfrm>
            <a:off x="-184901" y="0"/>
            <a:ext cx="18711110" cy="10543815"/>
          </a:xfrm>
          <a:custGeom>
            <a:avLst/>
            <a:gdLst/>
            <a:ahLst/>
            <a:cxnLst/>
            <a:rect l="l" t="t" r="r" b="b"/>
            <a:pathLst>
              <a:path w="18711110" h="10543815">
                <a:moveTo>
                  <a:pt x="0" y="0"/>
                </a:moveTo>
                <a:lnTo>
                  <a:pt x="18711110" y="0"/>
                </a:lnTo>
                <a:lnTo>
                  <a:pt x="18711110" y="10543815"/>
                </a:lnTo>
                <a:lnTo>
                  <a:pt x="0" y="10543815"/>
                </a:lnTo>
                <a:lnTo>
                  <a:pt x="0" y="0"/>
                </a:lnTo>
                <a:close/>
              </a:path>
            </a:pathLst>
          </a:custGeom>
          <a:blipFill>
            <a:blip r:embed="rId2">
              <a:alphaModFix amt="25000"/>
            </a:blip>
            <a:stretch>
              <a:fillRect t="-3937" b="-7120"/>
            </a:stretch>
          </a:blipFill>
        </p:spPr>
      </p:sp>
      <p:sp>
        <p:nvSpPr>
          <p:cNvPr id="6" name="Freeform 6"/>
          <p:cNvSpPr/>
          <p:nvPr/>
        </p:nvSpPr>
        <p:spPr>
          <a:xfrm>
            <a:off x="483236" y="8653976"/>
            <a:ext cx="8823625" cy="1279177"/>
          </a:xfrm>
          <a:custGeom>
            <a:avLst/>
            <a:gdLst/>
            <a:ahLst/>
            <a:cxnLst/>
            <a:rect l="l" t="t" r="r" b="b"/>
            <a:pathLst>
              <a:path w="8823625" h="1279177">
                <a:moveTo>
                  <a:pt x="0" y="0"/>
                </a:moveTo>
                <a:lnTo>
                  <a:pt x="8823625" y="0"/>
                </a:lnTo>
                <a:lnTo>
                  <a:pt x="8823625" y="1279178"/>
                </a:lnTo>
                <a:lnTo>
                  <a:pt x="0" y="1279178"/>
                </a:lnTo>
                <a:lnTo>
                  <a:pt x="0" y="0"/>
                </a:lnTo>
                <a:close/>
              </a:path>
            </a:pathLst>
          </a:custGeom>
          <a:blipFill>
            <a:blip r:embed="rId3"/>
            <a:stretch>
              <a:fillRect t="-560" b="-560"/>
            </a:stretch>
          </a:blipFill>
          <a:ln w="38100" cap="sq">
            <a:solidFill>
              <a:srgbClr val="000000"/>
            </a:solidFill>
            <a:prstDash val="solid"/>
            <a:miter/>
          </a:ln>
        </p:spPr>
      </p:sp>
      <p:sp>
        <p:nvSpPr>
          <p:cNvPr id="7" name="Freeform 7"/>
          <p:cNvSpPr/>
          <p:nvPr/>
        </p:nvSpPr>
        <p:spPr>
          <a:xfrm>
            <a:off x="1538630" y="4086732"/>
            <a:ext cx="8211557" cy="3823195"/>
          </a:xfrm>
          <a:custGeom>
            <a:avLst/>
            <a:gdLst/>
            <a:ahLst/>
            <a:cxnLst/>
            <a:rect l="l" t="t" r="r" b="b"/>
            <a:pathLst>
              <a:path w="8211557" h="3823195">
                <a:moveTo>
                  <a:pt x="0" y="0"/>
                </a:moveTo>
                <a:lnTo>
                  <a:pt x="8211557" y="0"/>
                </a:lnTo>
                <a:lnTo>
                  <a:pt x="8211557" y="3823195"/>
                </a:lnTo>
                <a:lnTo>
                  <a:pt x="0" y="3823195"/>
                </a:lnTo>
                <a:lnTo>
                  <a:pt x="0" y="0"/>
                </a:lnTo>
                <a:close/>
              </a:path>
            </a:pathLst>
          </a:custGeom>
          <a:blipFill>
            <a:blip r:embed="rId4"/>
            <a:stretch>
              <a:fillRect/>
            </a:stretch>
          </a:blipFill>
          <a:ln w="38100" cap="sq">
            <a:solidFill>
              <a:srgbClr val="000000"/>
            </a:solidFill>
            <a:prstDash val="solid"/>
            <a:miter/>
          </a:ln>
        </p:spPr>
      </p:sp>
      <p:sp>
        <p:nvSpPr>
          <p:cNvPr id="8" name="Freeform 8"/>
          <p:cNvSpPr/>
          <p:nvPr/>
        </p:nvSpPr>
        <p:spPr>
          <a:xfrm>
            <a:off x="10242034" y="3342683"/>
            <a:ext cx="7645539" cy="5659457"/>
          </a:xfrm>
          <a:custGeom>
            <a:avLst/>
            <a:gdLst/>
            <a:ahLst/>
            <a:cxnLst/>
            <a:rect l="l" t="t" r="r" b="b"/>
            <a:pathLst>
              <a:path w="7645539" h="5659457">
                <a:moveTo>
                  <a:pt x="0" y="0"/>
                </a:moveTo>
                <a:lnTo>
                  <a:pt x="7645539" y="0"/>
                </a:lnTo>
                <a:lnTo>
                  <a:pt x="7645539" y="5659456"/>
                </a:lnTo>
                <a:lnTo>
                  <a:pt x="0" y="5659456"/>
                </a:lnTo>
                <a:lnTo>
                  <a:pt x="0" y="0"/>
                </a:lnTo>
                <a:close/>
              </a:path>
            </a:pathLst>
          </a:custGeom>
          <a:blipFill>
            <a:blip r:embed="rId5"/>
            <a:stretch>
              <a:fillRect/>
            </a:stretch>
          </a:blipFill>
        </p:spPr>
      </p:sp>
      <p:sp>
        <p:nvSpPr>
          <p:cNvPr id="9" name="Freeform 9"/>
          <p:cNvSpPr/>
          <p:nvPr/>
        </p:nvSpPr>
        <p:spPr>
          <a:xfrm rot="4222659">
            <a:off x="78747" y="4442546"/>
            <a:ext cx="1822674" cy="514905"/>
          </a:xfrm>
          <a:custGeom>
            <a:avLst/>
            <a:gdLst/>
            <a:ahLst/>
            <a:cxnLst/>
            <a:rect l="l" t="t" r="r" b="b"/>
            <a:pathLst>
              <a:path w="1822674" h="514905">
                <a:moveTo>
                  <a:pt x="0" y="0"/>
                </a:moveTo>
                <a:lnTo>
                  <a:pt x="1822674" y="0"/>
                </a:lnTo>
                <a:lnTo>
                  <a:pt x="1822674" y="514905"/>
                </a:lnTo>
                <a:lnTo>
                  <a:pt x="0" y="5149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5637544" flipV="1">
            <a:off x="8670038" y="8134813"/>
            <a:ext cx="1756623" cy="496246"/>
          </a:xfrm>
          <a:custGeom>
            <a:avLst/>
            <a:gdLst/>
            <a:ahLst/>
            <a:cxnLst/>
            <a:rect l="l" t="t" r="r" b="b"/>
            <a:pathLst>
              <a:path w="1756623" h="496246">
                <a:moveTo>
                  <a:pt x="0" y="496246"/>
                </a:moveTo>
                <a:lnTo>
                  <a:pt x="1756624" y="496246"/>
                </a:lnTo>
                <a:lnTo>
                  <a:pt x="1756624" y="0"/>
                </a:lnTo>
                <a:lnTo>
                  <a:pt x="0" y="0"/>
                </a:lnTo>
                <a:lnTo>
                  <a:pt x="0" y="496246"/>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1" name="Group 11"/>
          <p:cNvGrpSpPr/>
          <p:nvPr/>
        </p:nvGrpSpPr>
        <p:grpSpPr>
          <a:xfrm>
            <a:off x="0" y="0"/>
            <a:ext cx="18848678" cy="2680840"/>
            <a:chOff x="0" y="0"/>
            <a:chExt cx="25131571" cy="3574453"/>
          </a:xfrm>
        </p:grpSpPr>
        <p:pic>
          <p:nvPicPr>
            <p:cNvPr id="12" name="Picture 12"/>
            <p:cNvPicPr>
              <a:picLocks noChangeAspect="1"/>
            </p:cNvPicPr>
            <p:nvPr/>
          </p:nvPicPr>
          <p:blipFill>
            <a:blip r:embed="rId8">
              <a:alphaModFix amt="14000"/>
            </a:blip>
            <a:srcRect t="45259" b="45259"/>
            <a:stretch>
              <a:fillRect/>
            </a:stretch>
          </p:blipFill>
          <p:spPr>
            <a:xfrm>
              <a:off x="0" y="0"/>
              <a:ext cx="25131571" cy="3574453"/>
            </a:xfrm>
            <a:prstGeom prst="rect">
              <a:avLst/>
            </a:prstGeom>
          </p:spPr>
        </p:pic>
      </p:grpSp>
      <p:sp>
        <p:nvSpPr>
          <p:cNvPr id="13" name="TextBox 13"/>
          <p:cNvSpPr txBox="1"/>
          <p:nvPr/>
        </p:nvSpPr>
        <p:spPr>
          <a:xfrm>
            <a:off x="814679" y="133871"/>
            <a:ext cx="17072894" cy="2947620"/>
          </a:xfrm>
          <a:prstGeom prst="rect">
            <a:avLst/>
          </a:prstGeom>
        </p:spPr>
        <p:txBody>
          <a:bodyPr lIns="0" tIns="0" rIns="0" bIns="0" rtlCol="0" anchor="t">
            <a:spAutoFit/>
          </a:bodyPr>
          <a:lstStyle/>
          <a:p>
            <a:pPr algn="ctr">
              <a:lnSpc>
                <a:spcPts val="3957"/>
              </a:lnSpc>
            </a:pPr>
            <a:r>
              <a:rPr lang="en-US" sz="2826">
                <a:solidFill>
                  <a:srgbClr val="718BAB"/>
                </a:solidFill>
                <a:latin typeface="Lexend Exa"/>
                <a:ea typeface="Lexend Exa"/>
                <a:cs typeface="Lexend Exa"/>
                <a:sym typeface="Lexend Exa"/>
              </a:rPr>
              <a:t> </a:t>
            </a:r>
            <a:r>
              <a:rPr lang="en-US" sz="2826">
                <a:solidFill>
                  <a:srgbClr val="E6CF03"/>
                </a:solidFill>
                <a:latin typeface="Lexend Exa"/>
                <a:ea typeface="Lexend Exa"/>
                <a:cs typeface="Lexend Exa"/>
                <a:sym typeface="Lexend Exa"/>
              </a:rPr>
              <a:t>Request 2</a:t>
            </a:r>
            <a:r>
              <a:rPr lang="en-US" sz="2826">
                <a:solidFill>
                  <a:srgbClr val="313286"/>
                </a:solidFill>
                <a:latin typeface="Lexend Exa"/>
                <a:ea typeface="Lexend Exa"/>
                <a:cs typeface="Lexend Exa"/>
                <a:sym typeface="Lexend Exa"/>
              </a:rPr>
              <a:t> </a:t>
            </a:r>
            <a:r>
              <a:rPr lang="en-US" sz="2826">
                <a:solidFill>
                  <a:srgbClr val="FFFFFF"/>
                </a:solidFill>
                <a:latin typeface="Lexend Exa"/>
                <a:ea typeface="Lexend Exa"/>
                <a:cs typeface="Lexend Exa"/>
                <a:sym typeface="Lexend Exa"/>
              </a:rPr>
              <a:t>-</a:t>
            </a:r>
            <a:r>
              <a:rPr lang="en-US" sz="2826">
                <a:solidFill>
                  <a:srgbClr val="000000"/>
                </a:solidFill>
                <a:latin typeface="Lexend Exa"/>
                <a:ea typeface="Lexend Exa"/>
                <a:cs typeface="Lexend Exa"/>
                <a:sym typeface="Lexend Exa"/>
              </a:rPr>
              <a:t>  </a:t>
            </a:r>
            <a:r>
              <a:rPr lang="en-US" sz="2826">
                <a:solidFill>
                  <a:srgbClr val="FFFFFF"/>
                </a:solidFill>
                <a:latin typeface="Lexend Exa"/>
                <a:ea typeface="Lexend Exa"/>
                <a:cs typeface="Lexend Exa"/>
                <a:sym typeface="Lexend Exa"/>
              </a:rPr>
              <a:t>What is the percentage of unique product increase in 2021 vs. 2020? The final output contains these fields,</a:t>
            </a:r>
          </a:p>
          <a:p>
            <a:pPr algn="ctr">
              <a:lnSpc>
                <a:spcPts val="3957"/>
              </a:lnSpc>
            </a:pPr>
            <a:r>
              <a:rPr lang="en-US" sz="2826">
                <a:solidFill>
                  <a:srgbClr val="FFFFFF"/>
                </a:solidFill>
                <a:latin typeface="Lexend Exa"/>
                <a:ea typeface="Lexend Exa"/>
                <a:cs typeface="Lexend Exa"/>
                <a:sym typeface="Lexend Exa"/>
              </a:rPr>
              <a:t>unique_products_2020 </a:t>
            </a:r>
          </a:p>
          <a:p>
            <a:pPr algn="ctr">
              <a:lnSpc>
                <a:spcPts val="3957"/>
              </a:lnSpc>
            </a:pPr>
            <a:r>
              <a:rPr lang="en-US" sz="2826">
                <a:solidFill>
                  <a:srgbClr val="FFFFFF"/>
                </a:solidFill>
                <a:latin typeface="Lexend Exa"/>
                <a:ea typeface="Lexend Exa"/>
                <a:cs typeface="Lexend Exa"/>
                <a:sym typeface="Lexend Exa"/>
              </a:rPr>
              <a:t>unique_products_2021 </a:t>
            </a:r>
          </a:p>
          <a:p>
            <a:pPr algn="ctr">
              <a:lnSpc>
                <a:spcPts val="3957"/>
              </a:lnSpc>
            </a:pPr>
            <a:r>
              <a:rPr lang="en-US" sz="2826">
                <a:solidFill>
                  <a:srgbClr val="FFFFFF"/>
                </a:solidFill>
                <a:latin typeface="Lexend Exa"/>
                <a:ea typeface="Lexend Exa"/>
                <a:cs typeface="Lexend Exa"/>
                <a:sym typeface="Lexend Exa"/>
              </a:rPr>
              <a:t>percentage_chg</a:t>
            </a:r>
          </a:p>
          <a:p>
            <a:pPr algn="ctr">
              <a:lnSpc>
                <a:spcPts val="3957"/>
              </a:lnSpc>
            </a:pPr>
            <a:endParaRPr lang="en-US" sz="2826">
              <a:solidFill>
                <a:srgbClr val="FFFFFF"/>
              </a:solidFill>
              <a:latin typeface="Lexend Exa"/>
              <a:ea typeface="Lexend Exa"/>
              <a:cs typeface="Lexend Exa"/>
              <a:sym typeface="Lexend Exa"/>
            </a:endParaRPr>
          </a:p>
        </p:txBody>
      </p:sp>
      <p:sp>
        <p:nvSpPr>
          <p:cNvPr id="14" name="TextBox 14"/>
          <p:cNvSpPr txBox="1"/>
          <p:nvPr/>
        </p:nvSpPr>
        <p:spPr>
          <a:xfrm>
            <a:off x="265256" y="3174740"/>
            <a:ext cx="2546747" cy="580389"/>
          </a:xfrm>
          <a:prstGeom prst="rect">
            <a:avLst/>
          </a:prstGeom>
        </p:spPr>
        <p:txBody>
          <a:bodyPr lIns="0" tIns="0" rIns="0" bIns="0" rtlCol="0" anchor="t">
            <a:spAutoFit/>
          </a:bodyPr>
          <a:lstStyle/>
          <a:p>
            <a:pPr algn="ctr">
              <a:lnSpc>
                <a:spcPts val="4760"/>
              </a:lnSpc>
            </a:pPr>
            <a:r>
              <a:rPr lang="en-US" sz="3400" b="1">
                <a:solidFill>
                  <a:srgbClr val="000000"/>
                </a:solidFill>
                <a:latin typeface="Canva Sans Bold"/>
                <a:ea typeface="Canva Sans Bold"/>
                <a:cs typeface="Canva Sans Bold"/>
                <a:sym typeface="Canva Sans Bold"/>
              </a:rPr>
              <a:t>SQL QUERY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1262</Words>
  <Application>Microsoft Office PowerPoint</Application>
  <PresentationFormat>Custom</PresentationFormat>
  <Paragraphs>144</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Klein Bold</vt:lpstr>
      <vt:lpstr>Helios Bold</vt:lpstr>
      <vt:lpstr>Canva Sans Bold</vt:lpstr>
      <vt:lpstr>Helios</vt:lpstr>
      <vt:lpstr>Lexend Exa</vt:lpstr>
      <vt:lpstr>Lexend Deca</vt:lpstr>
      <vt:lpstr>Klein</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Profile Presentation</dc:title>
  <cp:lastModifiedBy>Gamender Rana</cp:lastModifiedBy>
  <cp:revision>5</cp:revision>
  <dcterms:created xsi:type="dcterms:W3CDTF">2006-08-16T00:00:00Z</dcterms:created>
  <dcterms:modified xsi:type="dcterms:W3CDTF">2024-11-20T14:44:16Z</dcterms:modified>
  <dc:identifier>DAGW6rHysUU</dc:identifier>
</cp:coreProperties>
</file>